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37"/>
  </p:notesMasterIdLst>
  <p:sldIdLst>
    <p:sldId id="257" r:id="rId2"/>
    <p:sldId id="256"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4650" autoAdjust="0"/>
    <p:restoredTop sz="94660"/>
  </p:normalViewPr>
  <p:slideViewPr>
    <p:cSldViewPr snapToGrid="0">
      <p:cViewPr>
        <p:scale>
          <a:sx n="100" d="100"/>
          <a:sy n="100" d="100"/>
        </p:scale>
        <p:origin x="1734"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B0A600-18A6-4BB9-B09F-DE794454773D}" type="datetimeFigureOut">
              <a:rPr lang="en-US" smtClean="0"/>
              <a:t>4/24/2025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CDCED3-8B7F-485C-B5E9-9D17B0080891}" type="slidenum">
              <a:rPr lang="en-US" smtClean="0"/>
              <a:t>‹#›</a:t>
            </a:fld>
            <a:endParaRPr lang="en-US"/>
          </a:p>
        </p:txBody>
      </p:sp>
    </p:spTree>
    <p:extLst>
      <p:ext uri="{BB962C8B-B14F-4D97-AF65-F5344CB8AC3E}">
        <p14:creationId xmlns:p14="http://schemas.microsoft.com/office/powerpoint/2010/main" val="21657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CDCED3-8B7F-485C-B5E9-9D17B0080891}" type="slidenum">
              <a:rPr lang="en-US" smtClean="0"/>
              <a:t>1</a:t>
            </a:fld>
            <a:endParaRPr lang="en-US"/>
          </a:p>
        </p:txBody>
      </p:sp>
    </p:spTree>
    <p:extLst>
      <p:ext uri="{BB962C8B-B14F-4D97-AF65-F5344CB8AC3E}">
        <p14:creationId xmlns:p14="http://schemas.microsoft.com/office/powerpoint/2010/main" val="2580076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CDCED3-8B7F-485C-B5E9-9D17B0080891}" type="slidenum">
              <a:rPr lang="en-US" smtClean="0"/>
              <a:t>2</a:t>
            </a:fld>
            <a:endParaRPr lang="en-US"/>
          </a:p>
        </p:txBody>
      </p:sp>
    </p:spTree>
    <p:extLst>
      <p:ext uri="{BB962C8B-B14F-4D97-AF65-F5344CB8AC3E}">
        <p14:creationId xmlns:p14="http://schemas.microsoft.com/office/powerpoint/2010/main" val="3053513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4/24/2025</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53235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4/24/2025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11513880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4/24/2025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3794002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4/24/2025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2025827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4/24/2025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454654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4/24/2025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75801667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4/24/2025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9141141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647995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954176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61295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4/24/2025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65882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540372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4/24/2025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83538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33383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89568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4/24/2025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57177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4/24/2025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96192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6FA2B21-3FCD-4721-B95C-427943F61125}" type="datetime1">
              <a:rPr lang="en-US" smtClean="0"/>
              <a:t>4/24/2025</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960349997"/>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A rocket launching with smoke and clouds of smoke&#10;&#10;AI-generated content may be incorrect.">
            <a:extLst>
              <a:ext uri="{FF2B5EF4-FFF2-40B4-BE49-F238E27FC236}">
                <a16:creationId xmlns:a16="http://schemas.microsoft.com/office/drawing/2014/main" id="{4C65308E-7F12-8E82-8D9E-28D9CC68359A}"/>
              </a:ext>
            </a:extLst>
          </p:cNvPr>
          <p:cNvPicPr>
            <a:picLocks noChangeAspect="1"/>
          </p:cNvPicPr>
          <p:nvPr/>
        </p:nvPicPr>
        <p:blipFill>
          <a:blip r:embed="rId3">
            <a:extLst>
              <a:ext uri="{28A0092B-C50C-407E-A947-70E740481C1C}">
                <a14:useLocalDpi xmlns:a14="http://schemas.microsoft.com/office/drawing/2010/main" val="0"/>
              </a:ext>
            </a:extLst>
          </a:blip>
          <a:srcRect l="31894" r="-1309"/>
          <a:stretch/>
        </p:blipFill>
        <p:spPr>
          <a:xfrm>
            <a:off x="0" y="0"/>
            <a:ext cx="8463142" cy="6857990"/>
          </a:xfrm>
          <a:prstGeom prst="rect">
            <a:avLst/>
          </a:prstGeom>
        </p:spPr>
      </p:pic>
      <p:sp>
        <p:nvSpPr>
          <p:cNvPr id="6" name="TextBox 5">
            <a:extLst>
              <a:ext uri="{FF2B5EF4-FFF2-40B4-BE49-F238E27FC236}">
                <a16:creationId xmlns:a16="http://schemas.microsoft.com/office/drawing/2014/main" id="{CC01807C-EE9E-8FB3-C8ED-31517AE406DD}"/>
              </a:ext>
            </a:extLst>
          </p:cNvPr>
          <p:cNvSpPr txBox="1"/>
          <p:nvPr/>
        </p:nvSpPr>
        <p:spPr>
          <a:xfrm>
            <a:off x="8463142" y="2980411"/>
            <a:ext cx="3277561" cy="1057756"/>
          </a:xfrm>
          <a:prstGeom prst="rect">
            <a:avLst/>
          </a:prstGeom>
        </p:spPr>
        <p:txBody>
          <a:bodyPr vert="horz" lIns="91440" tIns="45720" rIns="91440" bIns="45720" rtlCol="0">
            <a:noAutofit/>
          </a:bodyPr>
          <a:lstStyle/>
          <a:p>
            <a:pPr>
              <a:spcAft>
                <a:spcPts val="600"/>
              </a:spcAft>
            </a:pPr>
            <a:r>
              <a:rPr lang="en-US" sz="3200" b="1" dirty="0">
                <a:solidFill>
                  <a:schemeClr val="tx2">
                    <a:lumMod val="90000"/>
                    <a:lumOff val="10000"/>
                  </a:schemeClr>
                </a:solidFill>
                <a:latin typeface="Bahnschrift SemiBold Condensed" panose="020B0502040204020203" pitchFamily="34" charset="0"/>
                <a:cs typeface="Times New Roman" panose="02020603050405020304" pitchFamily="18" charset="0"/>
              </a:rPr>
              <a:t>APPLIED DATA SCIENCE CAPSTONE PROJECT</a:t>
            </a:r>
          </a:p>
          <a:p>
            <a:pPr>
              <a:spcAft>
                <a:spcPts val="600"/>
              </a:spcAft>
            </a:pPr>
            <a:endParaRPr lang="en-US" sz="3200" b="1" dirty="0">
              <a:solidFill>
                <a:schemeClr val="tx2">
                  <a:lumMod val="90000"/>
                  <a:lumOff val="10000"/>
                </a:schemeClr>
              </a:solidFill>
              <a:latin typeface="Bahnschrift SemiBold Condensed" panose="020B0502040204020203" pitchFamily="34" charset="0"/>
              <a:cs typeface="Times New Roman" panose="02020603050405020304" pitchFamily="18" charset="0"/>
            </a:endParaRPr>
          </a:p>
        </p:txBody>
      </p:sp>
      <p:pic>
        <p:nvPicPr>
          <p:cNvPr id="8" name="Picture 7" descr="A blue and black striped logo&#10;&#10;AI-generated content may be incorrect.">
            <a:extLst>
              <a:ext uri="{FF2B5EF4-FFF2-40B4-BE49-F238E27FC236}">
                <a16:creationId xmlns:a16="http://schemas.microsoft.com/office/drawing/2014/main" id="{4BC1B679-109D-F6BD-6FE5-942B59666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3142" y="1625606"/>
            <a:ext cx="2563679" cy="961972"/>
          </a:xfrm>
          <a:prstGeom prst="rect">
            <a:avLst/>
          </a:prstGeom>
        </p:spPr>
      </p:pic>
      <p:sp>
        <p:nvSpPr>
          <p:cNvPr id="9" name="TextBox 8">
            <a:extLst>
              <a:ext uri="{FF2B5EF4-FFF2-40B4-BE49-F238E27FC236}">
                <a16:creationId xmlns:a16="http://schemas.microsoft.com/office/drawing/2014/main" id="{53B2914F-EF07-351F-E909-25660FCB1098}"/>
              </a:ext>
            </a:extLst>
          </p:cNvPr>
          <p:cNvSpPr txBox="1"/>
          <p:nvPr/>
        </p:nvSpPr>
        <p:spPr>
          <a:xfrm>
            <a:off x="8463142" y="4442400"/>
            <a:ext cx="2765501" cy="984885"/>
          </a:xfrm>
          <a:prstGeom prst="rect">
            <a:avLst/>
          </a:prstGeom>
          <a:noFill/>
        </p:spPr>
        <p:txBody>
          <a:bodyPr wrap="none" rtlCol="0">
            <a:spAutoFit/>
          </a:bodyPr>
          <a:lstStyle/>
          <a:p>
            <a:pPr>
              <a:spcAft>
                <a:spcPts val="600"/>
              </a:spcAft>
            </a:pPr>
            <a:r>
              <a:rPr lang="en-US" sz="1800" b="1" dirty="0">
                <a:latin typeface="Bahnschrift SemiBold Condensed" panose="020B0502040204020203" pitchFamily="34" charset="0"/>
                <a:cs typeface="Times New Roman" panose="02020603050405020304" pitchFamily="18" charset="0"/>
              </a:rPr>
              <a:t>SpaceX Falcon 9 Landing Analysis</a:t>
            </a:r>
          </a:p>
          <a:p>
            <a:pPr>
              <a:spcAft>
                <a:spcPts val="600"/>
              </a:spcAft>
            </a:pPr>
            <a:r>
              <a:rPr lang="en-US" sz="1200" b="1" dirty="0">
                <a:latin typeface="Bahnschrift SemiBold Condensed" panose="020B0502040204020203" pitchFamily="34" charset="0"/>
                <a:cs typeface="Times New Roman" panose="02020603050405020304" pitchFamily="18" charset="0"/>
              </a:rPr>
              <a:t>- MD Humayun Kabir </a:t>
            </a:r>
          </a:p>
          <a:p>
            <a:endParaRPr lang="en-US" dirty="0">
              <a:latin typeface="Bahnschrift SemiBold Condensed" panose="020B0502040204020203" pitchFamily="34" charset="0"/>
            </a:endParaRPr>
          </a:p>
        </p:txBody>
      </p:sp>
    </p:spTree>
    <p:extLst>
      <p:ext uri="{BB962C8B-B14F-4D97-AF65-F5344CB8AC3E}">
        <p14:creationId xmlns:p14="http://schemas.microsoft.com/office/powerpoint/2010/main" val="2804640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C38D2-F669-B936-D22C-08838108497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21DB6B7-1183-1DFA-77F2-5044EEDCDC97}"/>
              </a:ext>
            </a:extLst>
          </p:cNvPr>
          <p:cNvSpPr txBox="1"/>
          <p:nvPr/>
        </p:nvSpPr>
        <p:spPr>
          <a:xfrm>
            <a:off x="1739320" y="202162"/>
            <a:ext cx="3020379" cy="646331"/>
          </a:xfrm>
          <a:prstGeom prst="rect">
            <a:avLst/>
          </a:prstGeom>
          <a:noFill/>
        </p:spPr>
        <p:txBody>
          <a:bodyPr wrap="square" rtlCol="0">
            <a:spAutoFit/>
          </a:bodyPr>
          <a:lstStyle/>
          <a:p>
            <a:r>
              <a:rPr lang="en-US" sz="3600" b="1" dirty="0">
                <a:latin typeface="Bahnschrift SemiBold Condensed" panose="020B0502040204020203" pitchFamily="34" charset="0"/>
              </a:rPr>
              <a:t>METHODOLOGY :</a:t>
            </a:r>
            <a:endParaRPr lang="en-US" sz="3600" dirty="0">
              <a:latin typeface="Bahnschrift SemiBold Condensed" panose="020B0502040204020203" pitchFamily="34" charset="0"/>
            </a:endParaRPr>
          </a:p>
        </p:txBody>
      </p:sp>
      <p:sp>
        <p:nvSpPr>
          <p:cNvPr id="3" name="TextBox 2">
            <a:extLst>
              <a:ext uri="{FF2B5EF4-FFF2-40B4-BE49-F238E27FC236}">
                <a16:creationId xmlns:a16="http://schemas.microsoft.com/office/drawing/2014/main" id="{C21F53C6-8541-BD51-5F85-6EB7FA98EEDD}"/>
              </a:ext>
            </a:extLst>
          </p:cNvPr>
          <p:cNvSpPr txBox="1"/>
          <p:nvPr/>
        </p:nvSpPr>
        <p:spPr>
          <a:xfrm>
            <a:off x="4264806" y="304893"/>
            <a:ext cx="2308645" cy="523220"/>
          </a:xfrm>
          <a:prstGeom prst="rect">
            <a:avLst/>
          </a:prstGeom>
          <a:noFill/>
        </p:spPr>
        <p:txBody>
          <a:bodyPr wrap="none" rtlCol="0">
            <a:spAutoFit/>
          </a:bodyPr>
          <a:lstStyle/>
          <a:p>
            <a:r>
              <a:rPr lang="en-US" sz="2800" b="1" dirty="0">
                <a:latin typeface="Bahnschrift SemiBold Condensed" panose="020B0502040204020203" pitchFamily="34" charset="0"/>
              </a:rPr>
              <a:t>Data Visualization</a:t>
            </a:r>
            <a:endParaRPr lang="en-US" sz="2800" dirty="0">
              <a:latin typeface="Bahnschrift SemiBold Condensed" panose="020B0502040204020203" pitchFamily="34" charset="0"/>
            </a:endParaRPr>
          </a:p>
        </p:txBody>
      </p:sp>
      <p:sp>
        <p:nvSpPr>
          <p:cNvPr id="6" name="Content Placeholder 2">
            <a:extLst>
              <a:ext uri="{FF2B5EF4-FFF2-40B4-BE49-F238E27FC236}">
                <a16:creationId xmlns:a16="http://schemas.microsoft.com/office/drawing/2014/main" id="{E1C45FC6-6A9A-2B2C-564D-97BD2132DAEC}"/>
              </a:ext>
            </a:extLst>
          </p:cNvPr>
          <p:cNvSpPr>
            <a:spLocks noGrp="1"/>
          </p:cNvSpPr>
          <p:nvPr>
            <p:ph idx="1"/>
          </p:nvPr>
        </p:nvSpPr>
        <p:spPr>
          <a:xfrm>
            <a:off x="1186543" y="3689151"/>
            <a:ext cx="10515600" cy="2622223"/>
          </a:xfrm>
        </p:spPr>
        <p:txBody>
          <a:bodyPr>
            <a:noAutofit/>
          </a:bodyPr>
          <a:lstStyle/>
          <a:p>
            <a:r>
              <a:rPr lang="en-US" dirty="0">
                <a:latin typeface="Bahnschrift SemiBold Condensed" panose="020B0502040204020203" pitchFamily="34" charset="0"/>
              </a:rPr>
              <a:t>Dash</a:t>
            </a:r>
          </a:p>
          <a:p>
            <a:pPr lvl="1"/>
            <a:r>
              <a:rPr lang="en-US" sz="2400" dirty="0">
                <a:latin typeface="Bahnschrift SemiBold Condensed" panose="020B0502040204020203" pitchFamily="34" charset="0"/>
              </a:rPr>
              <a:t>Functions from Dash are used to generate an interactive site where we can toggle the input using a dropdown menu and a range slider.</a:t>
            </a:r>
          </a:p>
          <a:p>
            <a:pPr lvl="1"/>
            <a:r>
              <a:rPr lang="en-US" sz="2400" dirty="0">
                <a:latin typeface="Bahnschrift SemiBold Condensed" panose="020B0502040204020203" pitchFamily="34" charset="0"/>
              </a:rPr>
              <a:t>Using a pie chart and a scatterplot, the interactive site shows:</a:t>
            </a:r>
          </a:p>
          <a:p>
            <a:pPr lvl="2"/>
            <a:r>
              <a:rPr lang="en-US" sz="2400" dirty="0">
                <a:latin typeface="Bahnschrift SemiBold Condensed" panose="020B0502040204020203" pitchFamily="34" charset="0"/>
              </a:rPr>
              <a:t>The total success launches from each launch site</a:t>
            </a:r>
          </a:p>
          <a:p>
            <a:pPr lvl="2"/>
            <a:r>
              <a:rPr lang="en-US" sz="2400" dirty="0">
                <a:latin typeface="Bahnschrift SemiBold Condensed" panose="020B0502040204020203" pitchFamily="34" charset="0"/>
              </a:rPr>
              <a:t>The correlation between payload mass and mission outcome (success or failure) for each launch site</a:t>
            </a:r>
          </a:p>
          <a:p>
            <a:endParaRPr lang="en-US" dirty="0">
              <a:latin typeface="Bahnschrift SemiBold Condensed" panose="020B0502040204020203" pitchFamily="34" charset="0"/>
            </a:endParaRPr>
          </a:p>
          <a:p>
            <a:pPr lvl="2"/>
            <a:endParaRPr lang="en-US" sz="2400" dirty="0">
              <a:latin typeface="Bahnschrift SemiBold Condensed" panose="020B0502040204020203" pitchFamily="34" charset="0"/>
            </a:endParaRPr>
          </a:p>
          <a:p>
            <a:pPr lvl="2"/>
            <a:endParaRPr lang="en-US" sz="2400" dirty="0">
              <a:latin typeface="Bahnschrift SemiBold Condensed" panose="020B0502040204020203" pitchFamily="34" charset="0"/>
            </a:endParaRPr>
          </a:p>
          <a:p>
            <a:pPr lvl="1"/>
            <a:endParaRPr lang="en-US" sz="2400" dirty="0">
              <a:latin typeface="Bahnschrift SemiBold Condensed" panose="020B0502040204020203" pitchFamily="34" charset="0"/>
            </a:endParaRPr>
          </a:p>
          <a:p>
            <a:pPr lvl="1"/>
            <a:endParaRPr lang="en-US" sz="2400" dirty="0">
              <a:latin typeface="Bahnschrift SemiBold Condensed" panose="020B0502040204020203" pitchFamily="34" charset="0"/>
            </a:endParaRPr>
          </a:p>
          <a:p>
            <a:endParaRPr lang="en-US" dirty="0">
              <a:latin typeface="Bahnschrift SemiBold Condensed" panose="020B0502040204020203" pitchFamily="34" charset="0"/>
            </a:endParaRPr>
          </a:p>
          <a:p>
            <a:pPr lvl="1"/>
            <a:endParaRPr lang="en-US" sz="2400" dirty="0">
              <a:latin typeface="Bahnschrift SemiBold Condensed" panose="020B0502040204020203" pitchFamily="34" charset="0"/>
            </a:endParaRPr>
          </a:p>
        </p:txBody>
      </p:sp>
    </p:spTree>
    <p:extLst>
      <p:ext uri="{BB962C8B-B14F-4D97-AF65-F5344CB8AC3E}">
        <p14:creationId xmlns:p14="http://schemas.microsoft.com/office/powerpoint/2010/main" val="19627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8B89B-4101-D864-D6D8-F5C5D79DAE5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6FDA5A5-94B1-30EC-D714-B07927E91CCA}"/>
              </a:ext>
            </a:extLst>
          </p:cNvPr>
          <p:cNvSpPr txBox="1"/>
          <p:nvPr/>
        </p:nvSpPr>
        <p:spPr>
          <a:xfrm>
            <a:off x="1739320" y="202162"/>
            <a:ext cx="3020379" cy="646331"/>
          </a:xfrm>
          <a:prstGeom prst="rect">
            <a:avLst/>
          </a:prstGeom>
          <a:noFill/>
        </p:spPr>
        <p:txBody>
          <a:bodyPr wrap="square" rtlCol="0">
            <a:spAutoFit/>
          </a:bodyPr>
          <a:lstStyle/>
          <a:p>
            <a:r>
              <a:rPr lang="en-US" sz="3600" b="1" dirty="0">
                <a:latin typeface="Bahnschrift SemiBold Condensed" panose="020B0502040204020203" pitchFamily="34" charset="0"/>
              </a:rPr>
              <a:t>METHODOLOGY :</a:t>
            </a:r>
            <a:endParaRPr lang="en-US" sz="3600" dirty="0">
              <a:latin typeface="Bahnschrift SemiBold Condensed" panose="020B0502040204020203" pitchFamily="34" charset="0"/>
            </a:endParaRPr>
          </a:p>
        </p:txBody>
      </p:sp>
      <p:sp>
        <p:nvSpPr>
          <p:cNvPr id="3" name="TextBox 2">
            <a:extLst>
              <a:ext uri="{FF2B5EF4-FFF2-40B4-BE49-F238E27FC236}">
                <a16:creationId xmlns:a16="http://schemas.microsoft.com/office/drawing/2014/main" id="{B75D31A7-0406-A49E-3A84-CFC5A58D5DB9}"/>
              </a:ext>
            </a:extLst>
          </p:cNvPr>
          <p:cNvSpPr txBox="1"/>
          <p:nvPr/>
        </p:nvSpPr>
        <p:spPr>
          <a:xfrm>
            <a:off x="4264806" y="304893"/>
            <a:ext cx="3558988" cy="523220"/>
          </a:xfrm>
          <a:prstGeom prst="rect">
            <a:avLst/>
          </a:prstGeom>
          <a:noFill/>
        </p:spPr>
        <p:txBody>
          <a:bodyPr wrap="none" rtlCol="0">
            <a:spAutoFit/>
          </a:bodyPr>
          <a:lstStyle/>
          <a:p>
            <a:r>
              <a:rPr lang="en-US" sz="2800" dirty="0">
                <a:latin typeface="Bahnschrift SemiBold Condensed" panose="020B0502040204020203" pitchFamily="34" charset="0"/>
              </a:rPr>
              <a:t>Machine Learning Prediction</a:t>
            </a:r>
          </a:p>
        </p:txBody>
      </p:sp>
      <p:sp>
        <p:nvSpPr>
          <p:cNvPr id="7" name="Content Placeholder 2">
            <a:extLst>
              <a:ext uri="{FF2B5EF4-FFF2-40B4-BE49-F238E27FC236}">
                <a16:creationId xmlns:a16="http://schemas.microsoft.com/office/drawing/2014/main" id="{E4A781AC-BBB7-192D-51DC-19093A9E7283}"/>
              </a:ext>
            </a:extLst>
          </p:cNvPr>
          <p:cNvSpPr>
            <a:spLocks noGrp="1"/>
          </p:cNvSpPr>
          <p:nvPr>
            <p:ph idx="1"/>
          </p:nvPr>
        </p:nvSpPr>
        <p:spPr>
          <a:xfrm>
            <a:off x="1676400" y="3544569"/>
            <a:ext cx="10515600" cy="4791782"/>
          </a:xfrm>
        </p:spPr>
        <p:txBody>
          <a:bodyPr>
            <a:noAutofit/>
          </a:bodyPr>
          <a:lstStyle/>
          <a:p>
            <a:r>
              <a:rPr lang="en-US" sz="2000" dirty="0">
                <a:latin typeface="Bahnschrift SemiBold Condensed" panose="020B0502040204020203" pitchFamily="34" charset="0"/>
              </a:rPr>
              <a:t>Functions from the Scikit-learn library are used to create our machine learning models.</a:t>
            </a:r>
          </a:p>
          <a:p>
            <a:r>
              <a:rPr lang="en-US" sz="2000" dirty="0">
                <a:latin typeface="Bahnschrift SemiBold Condensed" panose="020B0502040204020203" pitchFamily="34" charset="0"/>
              </a:rPr>
              <a:t>The machine learning prediction phase include the following steps:</a:t>
            </a:r>
          </a:p>
          <a:p>
            <a:pPr lvl="1"/>
            <a:r>
              <a:rPr lang="en-US" dirty="0">
                <a:latin typeface="Bahnschrift SemiBold Condensed" panose="020B0502040204020203" pitchFamily="34" charset="0"/>
              </a:rPr>
              <a:t>Standardizing the data</a:t>
            </a:r>
          </a:p>
          <a:p>
            <a:pPr lvl="1"/>
            <a:r>
              <a:rPr lang="en-US" dirty="0">
                <a:latin typeface="Bahnschrift SemiBold Condensed" panose="020B0502040204020203" pitchFamily="34" charset="0"/>
              </a:rPr>
              <a:t>Splitting the data into training and test data</a:t>
            </a:r>
          </a:p>
          <a:p>
            <a:pPr lvl="1"/>
            <a:r>
              <a:rPr lang="en-US" dirty="0">
                <a:latin typeface="Bahnschrift SemiBold Condensed" panose="020B0502040204020203" pitchFamily="34" charset="0"/>
              </a:rPr>
              <a:t>Creating machine learning models, which include:</a:t>
            </a:r>
          </a:p>
          <a:p>
            <a:pPr lvl="2"/>
            <a:r>
              <a:rPr lang="en-US" sz="2000" dirty="0">
                <a:latin typeface="Bahnschrift SemiBold Condensed" panose="020B0502040204020203" pitchFamily="34" charset="0"/>
              </a:rPr>
              <a:t>Logistic regression</a:t>
            </a:r>
          </a:p>
          <a:p>
            <a:pPr lvl="2"/>
            <a:r>
              <a:rPr lang="en-US" sz="2000" dirty="0">
                <a:latin typeface="Bahnschrift SemiBold Condensed" panose="020B0502040204020203" pitchFamily="34" charset="0"/>
              </a:rPr>
              <a:t>Support vector machine (SVM)</a:t>
            </a:r>
          </a:p>
          <a:p>
            <a:pPr lvl="2"/>
            <a:r>
              <a:rPr lang="en-US" sz="2000" dirty="0">
                <a:latin typeface="Bahnschrift SemiBold Condensed" panose="020B0502040204020203" pitchFamily="34" charset="0"/>
              </a:rPr>
              <a:t>Decision tree</a:t>
            </a:r>
          </a:p>
          <a:p>
            <a:pPr lvl="2"/>
            <a:r>
              <a:rPr lang="en-US" sz="2000" dirty="0">
                <a:latin typeface="Bahnschrift SemiBold Condensed" panose="020B0502040204020203" pitchFamily="34" charset="0"/>
              </a:rPr>
              <a:t>K nearest neighbors (KNN)</a:t>
            </a:r>
          </a:p>
          <a:p>
            <a:pPr lvl="1"/>
            <a:r>
              <a:rPr lang="en-US" dirty="0">
                <a:latin typeface="Bahnschrift SemiBold Condensed" panose="020B0502040204020203" pitchFamily="34" charset="0"/>
              </a:rPr>
              <a:t>Fit the models on the training set </a:t>
            </a:r>
          </a:p>
          <a:p>
            <a:pPr lvl="1"/>
            <a:r>
              <a:rPr lang="en-US" dirty="0">
                <a:latin typeface="Bahnschrift SemiBold Condensed" panose="020B0502040204020203" pitchFamily="34" charset="0"/>
              </a:rPr>
              <a:t>Find the best combination of hyperparameters for each model</a:t>
            </a:r>
          </a:p>
          <a:p>
            <a:pPr lvl="1"/>
            <a:r>
              <a:rPr lang="en-US" dirty="0">
                <a:latin typeface="Bahnschrift SemiBold Condensed" panose="020B0502040204020203" pitchFamily="34" charset="0"/>
              </a:rPr>
              <a:t>Evaluate the models based on their accuracy scores and confusion matrix</a:t>
            </a:r>
          </a:p>
          <a:p>
            <a:pPr lvl="1"/>
            <a:endParaRPr lang="en-US" dirty="0">
              <a:latin typeface="Bahnschrift SemiBold Condensed" panose="020B0502040204020203" pitchFamily="34" charset="0"/>
            </a:endParaRPr>
          </a:p>
          <a:p>
            <a:pPr lvl="2"/>
            <a:endParaRPr lang="en-US" sz="2000" dirty="0">
              <a:latin typeface="Bahnschrift SemiBold Condensed" panose="020B0502040204020203" pitchFamily="34" charset="0"/>
            </a:endParaRPr>
          </a:p>
          <a:p>
            <a:pPr lvl="2"/>
            <a:endParaRPr lang="en-US" sz="2000" dirty="0">
              <a:latin typeface="Bahnschrift SemiBold Condensed" panose="020B0502040204020203" pitchFamily="34" charset="0"/>
            </a:endParaRPr>
          </a:p>
          <a:p>
            <a:endParaRPr lang="en-US" sz="2000" dirty="0">
              <a:latin typeface="Bahnschrift SemiBold Condensed" panose="020B0502040204020203" pitchFamily="34" charset="0"/>
            </a:endParaRPr>
          </a:p>
          <a:p>
            <a:pPr lvl="2"/>
            <a:endParaRPr lang="en-US" sz="2000" dirty="0">
              <a:latin typeface="Bahnschrift SemiBold Condensed" panose="020B0502040204020203" pitchFamily="34" charset="0"/>
            </a:endParaRPr>
          </a:p>
          <a:p>
            <a:pPr lvl="2"/>
            <a:endParaRPr lang="en-US" sz="2000"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endParaRPr lang="en-US" sz="2000" dirty="0">
              <a:latin typeface="Bahnschrift SemiBold Condensed" panose="020B0502040204020203" pitchFamily="34" charset="0"/>
            </a:endParaRPr>
          </a:p>
          <a:p>
            <a:pPr lvl="1"/>
            <a:endParaRPr lang="en-US" dirty="0">
              <a:latin typeface="Bahnschrift SemiBold Condensed" panose="020B0502040204020203" pitchFamily="34" charset="0"/>
            </a:endParaRPr>
          </a:p>
        </p:txBody>
      </p:sp>
    </p:spTree>
    <p:extLst>
      <p:ext uri="{BB962C8B-B14F-4D97-AF65-F5344CB8AC3E}">
        <p14:creationId xmlns:p14="http://schemas.microsoft.com/office/powerpoint/2010/main" val="237088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313A0-6299-0AFB-F510-865B875A707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630E849-DD45-C712-7D0F-9F35FB24764F}"/>
              </a:ext>
            </a:extLst>
          </p:cNvPr>
          <p:cNvSpPr txBox="1"/>
          <p:nvPr/>
        </p:nvSpPr>
        <p:spPr>
          <a:xfrm>
            <a:off x="1739320" y="202162"/>
            <a:ext cx="3020379" cy="830997"/>
          </a:xfrm>
          <a:prstGeom prst="rect">
            <a:avLst/>
          </a:prstGeom>
          <a:noFill/>
        </p:spPr>
        <p:txBody>
          <a:bodyPr wrap="square" rtlCol="0">
            <a:spAutoFit/>
          </a:bodyPr>
          <a:lstStyle/>
          <a:p>
            <a:r>
              <a:rPr lang="en-US" sz="4800" b="1" dirty="0">
                <a:latin typeface="Bahnschrift SemiBold Condensed" panose="020B0502040204020203" pitchFamily="34" charset="0"/>
              </a:rPr>
              <a:t>RESULTS</a:t>
            </a:r>
            <a:endParaRPr lang="en-US" sz="4800" dirty="0">
              <a:latin typeface="Bahnschrift SemiBold Condensed" panose="020B0502040204020203" pitchFamily="34" charset="0"/>
            </a:endParaRPr>
          </a:p>
        </p:txBody>
      </p:sp>
      <p:sp>
        <p:nvSpPr>
          <p:cNvPr id="5" name="TextBox 4">
            <a:extLst>
              <a:ext uri="{FF2B5EF4-FFF2-40B4-BE49-F238E27FC236}">
                <a16:creationId xmlns:a16="http://schemas.microsoft.com/office/drawing/2014/main" id="{7FA607F4-C9BB-677E-6966-756E77FB4156}"/>
              </a:ext>
            </a:extLst>
          </p:cNvPr>
          <p:cNvSpPr txBox="1"/>
          <p:nvPr/>
        </p:nvSpPr>
        <p:spPr>
          <a:xfrm>
            <a:off x="2148114" y="1443841"/>
            <a:ext cx="9434286" cy="4832092"/>
          </a:xfrm>
          <a:prstGeom prst="rect">
            <a:avLst/>
          </a:prstGeom>
          <a:noFill/>
        </p:spPr>
        <p:txBody>
          <a:bodyPr wrap="square">
            <a:spAutoFit/>
          </a:bodyPr>
          <a:lstStyle/>
          <a:p>
            <a:r>
              <a:rPr lang="en-US" sz="2800" dirty="0">
                <a:latin typeface="Bahnschrift SemiBold Condensed" panose="020B0502040204020203" pitchFamily="34" charset="0"/>
              </a:rPr>
              <a:t>The results are split into 5 sections:</a:t>
            </a:r>
            <a:br>
              <a:rPr lang="en-US" sz="2800" dirty="0">
                <a:latin typeface="Bahnschrift SemiBold Condensed" panose="020B0502040204020203" pitchFamily="34" charset="0"/>
              </a:rPr>
            </a:br>
            <a:endParaRPr lang="en-US" sz="2800" dirty="0">
              <a:latin typeface="Bahnschrift SemiBold Condensed" panose="020B0502040204020203" pitchFamily="34" charset="0"/>
            </a:endParaRPr>
          </a:p>
          <a:p>
            <a:pPr marL="914400" lvl="1" indent="-457200">
              <a:buFont typeface="Arial" panose="020B0604020202020204" pitchFamily="34" charset="0"/>
              <a:buChar char="•"/>
            </a:pPr>
            <a:r>
              <a:rPr lang="en-US" sz="2800" dirty="0">
                <a:latin typeface="Bahnschrift SemiBold Condensed" panose="020B0502040204020203" pitchFamily="34" charset="0"/>
              </a:rPr>
              <a:t>SQL (EDA with SQL)</a:t>
            </a:r>
          </a:p>
          <a:p>
            <a:pPr marL="914400" lvl="1" indent="-457200">
              <a:buFont typeface="Arial" panose="020B0604020202020204" pitchFamily="34" charset="0"/>
              <a:buChar char="•"/>
            </a:pPr>
            <a:r>
              <a:rPr lang="en-US" sz="2800" dirty="0">
                <a:latin typeface="Bahnschrift SemiBold Condensed" panose="020B0502040204020203" pitchFamily="34" charset="0"/>
              </a:rPr>
              <a:t>Matplotlib and Seaborn (EDA with Visualization)</a:t>
            </a:r>
          </a:p>
          <a:p>
            <a:pPr marL="914400" lvl="1" indent="-457200">
              <a:buFont typeface="Arial" panose="020B0604020202020204" pitchFamily="34" charset="0"/>
              <a:buChar char="•"/>
            </a:pPr>
            <a:r>
              <a:rPr lang="en-US" sz="2800" dirty="0">
                <a:latin typeface="Bahnschrift SemiBold Condensed" panose="020B0502040204020203" pitchFamily="34" charset="0"/>
              </a:rPr>
              <a:t>Folium</a:t>
            </a:r>
          </a:p>
          <a:p>
            <a:pPr marL="914400" lvl="1" indent="-457200">
              <a:buFont typeface="Arial" panose="020B0604020202020204" pitchFamily="34" charset="0"/>
              <a:buChar char="•"/>
            </a:pPr>
            <a:r>
              <a:rPr lang="en-US" sz="2800" dirty="0">
                <a:latin typeface="Bahnschrift SemiBold Condensed" panose="020B0502040204020203" pitchFamily="34" charset="0"/>
              </a:rPr>
              <a:t>Dash</a:t>
            </a:r>
          </a:p>
          <a:p>
            <a:pPr marL="914400" lvl="1" indent="-457200">
              <a:buFont typeface="Arial" panose="020B0604020202020204" pitchFamily="34" charset="0"/>
              <a:buChar char="•"/>
            </a:pPr>
            <a:r>
              <a:rPr lang="en-US" sz="2800" dirty="0">
                <a:latin typeface="Bahnschrift SemiBold Condensed" panose="020B0502040204020203" pitchFamily="34" charset="0"/>
              </a:rPr>
              <a:t>Predictive Analysis </a:t>
            </a:r>
            <a:br>
              <a:rPr lang="en-US" sz="2800" dirty="0">
                <a:latin typeface="Bahnschrift SemiBold Condensed" panose="020B0502040204020203" pitchFamily="34" charset="0"/>
              </a:rPr>
            </a:br>
            <a:endParaRPr lang="en-US" sz="2800" dirty="0">
              <a:latin typeface="Bahnschrift SemiBold Condensed" panose="020B0502040204020203" pitchFamily="34" charset="0"/>
            </a:endParaRPr>
          </a:p>
          <a:p>
            <a:r>
              <a:rPr lang="en-US" sz="2800" dirty="0">
                <a:latin typeface="Bahnschrift SemiBold Condensed" panose="020B0502040204020203" pitchFamily="34" charset="0"/>
              </a:rPr>
              <a:t>In all of the graphs that follow, class 0 represents a failed launch outcome while class 1 represents a successful launch outcome.</a:t>
            </a:r>
          </a:p>
          <a:p>
            <a:endParaRPr lang="en-US" sz="2800" dirty="0">
              <a:latin typeface="Bahnschrift SemiBold Condensed" panose="020B0502040204020203" pitchFamily="34" charset="0"/>
            </a:endParaRPr>
          </a:p>
        </p:txBody>
      </p:sp>
    </p:spTree>
    <p:extLst>
      <p:ext uri="{BB962C8B-B14F-4D97-AF65-F5344CB8AC3E}">
        <p14:creationId xmlns:p14="http://schemas.microsoft.com/office/powerpoint/2010/main" val="943409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CE22E-F638-DDF2-77DB-6F993E1C0FB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0BB8F52-21C9-FA86-8EA5-527372C709B9}"/>
              </a:ext>
            </a:extLst>
          </p:cNvPr>
          <p:cNvSpPr txBox="1"/>
          <p:nvPr/>
        </p:nvSpPr>
        <p:spPr>
          <a:xfrm>
            <a:off x="1957034" y="366536"/>
            <a:ext cx="3020379" cy="769441"/>
          </a:xfrm>
          <a:prstGeom prst="rect">
            <a:avLst/>
          </a:prstGeom>
          <a:noFill/>
        </p:spPr>
        <p:txBody>
          <a:bodyPr wrap="square" rtlCol="0">
            <a:spAutoFit/>
          </a:bodyPr>
          <a:lstStyle/>
          <a:p>
            <a:r>
              <a:rPr lang="en-US" sz="4400" b="1" dirty="0">
                <a:latin typeface="Bahnschrift SemiBold Condensed" panose="020B0502040204020203" pitchFamily="34" charset="0"/>
              </a:rPr>
              <a:t>RESULTS :</a:t>
            </a:r>
            <a:endParaRPr lang="en-US" sz="4400" dirty="0">
              <a:latin typeface="Bahnschrift SemiBold Condensed" panose="020B0502040204020203" pitchFamily="34" charset="0"/>
            </a:endParaRPr>
          </a:p>
        </p:txBody>
      </p:sp>
      <p:sp>
        <p:nvSpPr>
          <p:cNvPr id="4" name="TextBox 3">
            <a:extLst>
              <a:ext uri="{FF2B5EF4-FFF2-40B4-BE49-F238E27FC236}">
                <a16:creationId xmlns:a16="http://schemas.microsoft.com/office/drawing/2014/main" id="{B39C53E4-3213-0B7F-0505-7C30314E7D13}"/>
              </a:ext>
            </a:extLst>
          </p:cNvPr>
          <p:cNvSpPr txBox="1"/>
          <p:nvPr/>
        </p:nvSpPr>
        <p:spPr>
          <a:xfrm>
            <a:off x="4069299" y="458868"/>
            <a:ext cx="2795958" cy="584775"/>
          </a:xfrm>
          <a:prstGeom prst="rect">
            <a:avLst/>
          </a:prstGeom>
          <a:noFill/>
        </p:spPr>
        <p:txBody>
          <a:bodyPr wrap="none" rtlCol="0">
            <a:spAutoFit/>
          </a:bodyPr>
          <a:lstStyle/>
          <a:p>
            <a:r>
              <a:rPr lang="en-US" sz="3200" dirty="0">
                <a:latin typeface="Bahnschrift SemiBold Condensed" panose="020B0502040204020203" pitchFamily="34" charset="0"/>
              </a:rPr>
              <a:t>SQL – EDA with SQL</a:t>
            </a:r>
          </a:p>
        </p:txBody>
      </p:sp>
      <p:sp>
        <p:nvSpPr>
          <p:cNvPr id="6" name="Content Placeholder 2">
            <a:extLst>
              <a:ext uri="{FF2B5EF4-FFF2-40B4-BE49-F238E27FC236}">
                <a16:creationId xmlns:a16="http://schemas.microsoft.com/office/drawing/2014/main" id="{3A1A74BF-98F5-D8CF-12CF-396A2A03D949}"/>
              </a:ext>
            </a:extLst>
          </p:cNvPr>
          <p:cNvSpPr>
            <a:spLocks noGrp="1"/>
          </p:cNvSpPr>
          <p:nvPr>
            <p:ph idx="1"/>
          </p:nvPr>
        </p:nvSpPr>
        <p:spPr>
          <a:xfrm>
            <a:off x="2144486" y="-246743"/>
            <a:ext cx="10515600" cy="7351486"/>
          </a:xfrm>
        </p:spPr>
        <p:txBody>
          <a:bodyPr>
            <a:normAutofit/>
          </a:bodyPr>
          <a:lstStyle/>
          <a:p>
            <a:r>
              <a:rPr lang="en-US" sz="2400" dirty="0">
                <a:latin typeface="Bahnschrift SemiBold Condensed" panose="020B0502040204020203" pitchFamily="34" charset="0"/>
              </a:rPr>
              <a:t>The names of the unique launch sites in the space mission</a:t>
            </a:r>
          </a:p>
          <a:p>
            <a:endParaRPr lang="en-US" sz="2400" dirty="0">
              <a:latin typeface="Bahnschrift SemiBold Condensed" panose="020B0502040204020203" pitchFamily="34" charset="0"/>
            </a:endParaRPr>
          </a:p>
          <a:p>
            <a:endParaRPr lang="en-US" sz="2400" dirty="0">
              <a:latin typeface="Bahnschrift SemiBold Condensed" panose="020B0502040204020203" pitchFamily="34" charset="0"/>
            </a:endParaRPr>
          </a:p>
          <a:p>
            <a:endParaRPr lang="en-US" sz="2400" dirty="0">
              <a:latin typeface="Bahnschrift SemiBold Condensed" panose="020B0502040204020203" pitchFamily="34" charset="0"/>
            </a:endParaRPr>
          </a:p>
          <a:p>
            <a:endParaRPr lang="en-US" sz="2400" dirty="0">
              <a:latin typeface="Bahnschrift SemiBold Condensed" panose="020B0502040204020203" pitchFamily="34" charset="0"/>
            </a:endParaRPr>
          </a:p>
          <a:p>
            <a:endParaRPr lang="en-US" sz="2400" dirty="0">
              <a:latin typeface="Bahnschrift SemiBold Condensed" panose="020B0502040204020203" pitchFamily="34" charset="0"/>
            </a:endParaRPr>
          </a:p>
          <a:p>
            <a:r>
              <a:rPr lang="en-US" sz="2400" dirty="0">
                <a:latin typeface="Bahnschrift SemiBold Condensed" panose="020B0502040204020203" pitchFamily="34" charset="0"/>
              </a:rPr>
              <a:t>5 records where launch sites begin with ‘CCA’</a:t>
            </a:r>
          </a:p>
          <a:p>
            <a:pPr marL="0" indent="0">
              <a:buNone/>
            </a:pPr>
            <a:endParaRPr lang="en-US" sz="2400" dirty="0">
              <a:latin typeface="Bahnschrift SemiBold Condensed" panose="020B0502040204020203" pitchFamily="34" charset="0"/>
            </a:endParaRPr>
          </a:p>
        </p:txBody>
      </p:sp>
      <p:pic>
        <p:nvPicPr>
          <p:cNvPr id="8" name="Picture 7" descr="A screenshot of a phone&#10;&#10;AI-generated content may be incorrect.">
            <a:extLst>
              <a:ext uri="{FF2B5EF4-FFF2-40B4-BE49-F238E27FC236}">
                <a16:creationId xmlns:a16="http://schemas.microsoft.com/office/drawing/2014/main" id="{2E306A4E-B091-5C1E-E2BB-C0B05A7C6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120" y="2034094"/>
            <a:ext cx="1552792" cy="2086266"/>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045058DC-E6C4-F3DF-273C-2F4E883E4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42514"/>
            <a:ext cx="12192000" cy="1515486"/>
          </a:xfrm>
          <a:prstGeom prst="rect">
            <a:avLst/>
          </a:prstGeom>
        </p:spPr>
      </p:pic>
    </p:spTree>
    <p:extLst>
      <p:ext uri="{BB962C8B-B14F-4D97-AF65-F5344CB8AC3E}">
        <p14:creationId xmlns:p14="http://schemas.microsoft.com/office/powerpoint/2010/main" val="2668634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985F2-D50F-4DCC-F06A-772F4D62110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D579F3-46AA-4CC6-6096-C070EBE00835}"/>
              </a:ext>
            </a:extLst>
          </p:cNvPr>
          <p:cNvSpPr txBox="1"/>
          <p:nvPr/>
        </p:nvSpPr>
        <p:spPr>
          <a:xfrm>
            <a:off x="1957034" y="366536"/>
            <a:ext cx="3020379" cy="769441"/>
          </a:xfrm>
          <a:prstGeom prst="rect">
            <a:avLst/>
          </a:prstGeom>
          <a:noFill/>
        </p:spPr>
        <p:txBody>
          <a:bodyPr wrap="square" rtlCol="0">
            <a:spAutoFit/>
          </a:bodyPr>
          <a:lstStyle/>
          <a:p>
            <a:r>
              <a:rPr lang="en-US" sz="4400" b="1" dirty="0">
                <a:latin typeface="Bahnschrift SemiBold Condensed" panose="020B0502040204020203" pitchFamily="34" charset="0"/>
              </a:rPr>
              <a:t>RESULTS :</a:t>
            </a:r>
            <a:endParaRPr lang="en-US" sz="4400" dirty="0">
              <a:latin typeface="Bahnschrift SemiBold Condensed" panose="020B0502040204020203" pitchFamily="34" charset="0"/>
            </a:endParaRPr>
          </a:p>
        </p:txBody>
      </p:sp>
      <p:sp>
        <p:nvSpPr>
          <p:cNvPr id="4" name="TextBox 3">
            <a:extLst>
              <a:ext uri="{FF2B5EF4-FFF2-40B4-BE49-F238E27FC236}">
                <a16:creationId xmlns:a16="http://schemas.microsoft.com/office/drawing/2014/main" id="{FD3ACDAF-8ED6-E74E-F37F-6F9960C611D1}"/>
              </a:ext>
            </a:extLst>
          </p:cNvPr>
          <p:cNvSpPr txBox="1"/>
          <p:nvPr/>
        </p:nvSpPr>
        <p:spPr>
          <a:xfrm>
            <a:off x="4069299" y="458868"/>
            <a:ext cx="2795958" cy="584775"/>
          </a:xfrm>
          <a:prstGeom prst="rect">
            <a:avLst/>
          </a:prstGeom>
          <a:noFill/>
        </p:spPr>
        <p:txBody>
          <a:bodyPr wrap="none" rtlCol="0">
            <a:spAutoFit/>
          </a:bodyPr>
          <a:lstStyle/>
          <a:p>
            <a:r>
              <a:rPr lang="en-US" sz="3200" dirty="0">
                <a:latin typeface="Bahnschrift SemiBold Condensed" panose="020B0502040204020203" pitchFamily="34" charset="0"/>
              </a:rPr>
              <a:t>SQL – EDA with SQL</a:t>
            </a:r>
          </a:p>
        </p:txBody>
      </p:sp>
      <p:sp>
        <p:nvSpPr>
          <p:cNvPr id="7" name="Content Placeholder 2">
            <a:extLst>
              <a:ext uri="{FF2B5EF4-FFF2-40B4-BE49-F238E27FC236}">
                <a16:creationId xmlns:a16="http://schemas.microsoft.com/office/drawing/2014/main" id="{4DDA33F1-074E-CD21-894F-6C8BE36A4E84}"/>
              </a:ext>
            </a:extLst>
          </p:cNvPr>
          <p:cNvSpPr>
            <a:spLocks noGrp="1"/>
          </p:cNvSpPr>
          <p:nvPr>
            <p:ph idx="1"/>
          </p:nvPr>
        </p:nvSpPr>
        <p:spPr>
          <a:xfrm>
            <a:off x="1288143" y="2415517"/>
            <a:ext cx="10515600" cy="4822001"/>
          </a:xfrm>
        </p:spPr>
        <p:txBody>
          <a:bodyPr>
            <a:normAutofit/>
          </a:bodyPr>
          <a:lstStyle/>
          <a:p>
            <a:r>
              <a:rPr lang="en-US" sz="2400" dirty="0">
                <a:latin typeface="Bahnschrift SemiBold Condensed" panose="020B0502040204020203" pitchFamily="34" charset="0"/>
              </a:rPr>
              <a:t>The total payload mass carried by boosters launched by NASA (CRS)</a:t>
            </a:r>
          </a:p>
          <a:p>
            <a:endParaRPr lang="en-US" sz="2400" dirty="0">
              <a:latin typeface="Bahnschrift SemiBold Condensed" panose="020B0502040204020203" pitchFamily="34" charset="0"/>
            </a:endParaRPr>
          </a:p>
          <a:p>
            <a:pPr marL="0" indent="0">
              <a:buNone/>
            </a:pPr>
            <a:endParaRPr lang="en-US" sz="2400" dirty="0">
              <a:latin typeface="Bahnschrift SemiBold Condensed" panose="020B0502040204020203" pitchFamily="34" charset="0"/>
            </a:endParaRPr>
          </a:p>
          <a:p>
            <a:r>
              <a:rPr lang="en-US" sz="2400" dirty="0">
                <a:latin typeface="Bahnschrift SemiBold Condensed" panose="020B0502040204020203" pitchFamily="34" charset="0"/>
              </a:rPr>
              <a:t>The average payload mass carried by booster version F9 v1.1</a:t>
            </a:r>
          </a:p>
          <a:p>
            <a:endParaRPr lang="en-US" sz="2400" dirty="0">
              <a:latin typeface="Bahnschrift SemiBold Condensed" panose="020B0502040204020203" pitchFamily="34" charset="0"/>
            </a:endParaRPr>
          </a:p>
          <a:p>
            <a:pPr marL="0" indent="0">
              <a:buNone/>
            </a:pPr>
            <a:endParaRPr lang="en-US" sz="2400" dirty="0">
              <a:latin typeface="Bahnschrift SemiBold Condensed" panose="020B0502040204020203" pitchFamily="34" charset="0"/>
            </a:endParaRPr>
          </a:p>
          <a:p>
            <a:r>
              <a:rPr lang="en-US" sz="2400" dirty="0">
                <a:latin typeface="Bahnschrift SemiBold Condensed" panose="020B0502040204020203" pitchFamily="34" charset="0"/>
              </a:rPr>
              <a:t>The date when the first successful landing outcome in ground pad was achieved</a:t>
            </a:r>
          </a:p>
          <a:p>
            <a:pPr marL="0" indent="0">
              <a:buNone/>
            </a:pPr>
            <a:endParaRPr lang="en-US" sz="2400" dirty="0">
              <a:latin typeface="Bahnschrift SemiBold Condensed" panose="020B0502040204020203" pitchFamily="34" charset="0"/>
            </a:endParaRPr>
          </a:p>
          <a:p>
            <a:endParaRPr lang="en-US" sz="2400" dirty="0">
              <a:latin typeface="Bahnschrift SemiBold Condensed" panose="020B0502040204020203" pitchFamily="34" charset="0"/>
            </a:endParaRPr>
          </a:p>
          <a:p>
            <a:endParaRPr lang="en-US" sz="2400" dirty="0">
              <a:latin typeface="Bahnschrift SemiBold Condensed" panose="020B0502040204020203" pitchFamily="34" charset="0"/>
            </a:endParaRPr>
          </a:p>
          <a:p>
            <a:endParaRPr lang="en-US" sz="2400" dirty="0">
              <a:latin typeface="Bahnschrift SemiBold Condensed" panose="020B0502040204020203" pitchFamily="34" charset="0"/>
            </a:endParaRPr>
          </a:p>
          <a:p>
            <a:pPr marL="0" indent="0">
              <a:buNone/>
            </a:pPr>
            <a:endParaRPr lang="en-US" sz="2400" dirty="0">
              <a:latin typeface="Bahnschrift SemiBold Condensed" panose="020B0502040204020203" pitchFamily="34" charset="0"/>
            </a:endParaRPr>
          </a:p>
        </p:txBody>
      </p:sp>
      <p:pic>
        <p:nvPicPr>
          <p:cNvPr id="11" name="Picture 10" descr="A close up of a credit card&#10;&#10;AI-generated content may be incorrect.">
            <a:extLst>
              <a:ext uri="{FF2B5EF4-FFF2-40B4-BE49-F238E27FC236}">
                <a16:creationId xmlns:a16="http://schemas.microsoft.com/office/drawing/2014/main" id="{6BC68CF9-3C37-F6A1-ACD1-2BFFFF64F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034" y="2415517"/>
            <a:ext cx="1590897" cy="819264"/>
          </a:xfrm>
          <a:prstGeom prst="rect">
            <a:avLst/>
          </a:prstGeom>
        </p:spPr>
      </p:pic>
      <p:pic>
        <p:nvPicPr>
          <p:cNvPr id="13" name="Picture 12" descr="A black and white screen with white text&#10;&#10;AI-generated content may be incorrect.">
            <a:extLst>
              <a:ext uri="{FF2B5EF4-FFF2-40B4-BE49-F238E27FC236}">
                <a16:creationId xmlns:a16="http://schemas.microsoft.com/office/drawing/2014/main" id="{BA8F61B2-05A2-1A10-B993-28D916E7D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139" y="3996367"/>
            <a:ext cx="1552792" cy="819264"/>
          </a:xfrm>
          <a:prstGeom prst="rect">
            <a:avLst/>
          </a:prstGeom>
        </p:spPr>
      </p:pic>
      <p:pic>
        <p:nvPicPr>
          <p:cNvPr id="15" name="Picture 14" descr="A black and white text&#10;&#10;AI-generated content may be incorrect.">
            <a:extLst>
              <a:ext uri="{FF2B5EF4-FFF2-40B4-BE49-F238E27FC236}">
                <a16:creationId xmlns:a16="http://schemas.microsoft.com/office/drawing/2014/main" id="{3E153AE2-F3B3-C495-1602-F2DFA9A340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5139" y="5434925"/>
            <a:ext cx="2581635" cy="752580"/>
          </a:xfrm>
          <a:prstGeom prst="rect">
            <a:avLst/>
          </a:prstGeom>
        </p:spPr>
      </p:pic>
    </p:spTree>
    <p:extLst>
      <p:ext uri="{BB962C8B-B14F-4D97-AF65-F5344CB8AC3E}">
        <p14:creationId xmlns:p14="http://schemas.microsoft.com/office/powerpoint/2010/main" val="1017626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90C4D-37BF-295E-66BB-7EECEA7D4D0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034DDC7-D5CC-0E5D-0A74-23AAC9CD4DA5}"/>
              </a:ext>
            </a:extLst>
          </p:cNvPr>
          <p:cNvSpPr txBox="1"/>
          <p:nvPr/>
        </p:nvSpPr>
        <p:spPr>
          <a:xfrm>
            <a:off x="1957034" y="366536"/>
            <a:ext cx="3020379" cy="769441"/>
          </a:xfrm>
          <a:prstGeom prst="rect">
            <a:avLst/>
          </a:prstGeom>
          <a:noFill/>
        </p:spPr>
        <p:txBody>
          <a:bodyPr wrap="square" rtlCol="0">
            <a:spAutoFit/>
          </a:bodyPr>
          <a:lstStyle/>
          <a:p>
            <a:r>
              <a:rPr lang="en-US" sz="4400" b="1" dirty="0">
                <a:latin typeface="Bahnschrift SemiBold Condensed" panose="020B0502040204020203" pitchFamily="34" charset="0"/>
              </a:rPr>
              <a:t>RESULTS :</a:t>
            </a:r>
            <a:endParaRPr lang="en-US" sz="4400" dirty="0">
              <a:latin typeface="Bahnschrift SemiBold Condensed" panose="020B0502040204020203" pitchFamily="34" charset="0"/>
            </a:endParaRPr>
          </a:p>
        </p:txBody>
      </p:sp>
      <p:sp>
        <p:nvSpPr>
          <p:cNvPr id="4" name="TextBox 3">
            <a:extLst>
              <a:ext uri="{FF2B5EF4-FFF2-40B4-BE49-F238E27FC236}">
                <a16:creationId xmlns:a16="http://schemas.microsoft.com/office/drawing/2014/main" id="{376D5A07-6026-F498-2A28-E0432422E8DC}"/>
              </a:ext>
            </a:extLst>
          </p:cNvPr>
          <p:cNvSpPr txBox="1"/>
          <p:nvPr/>
        </p:nvSpPr>
        <p:spPr>
          <a:xfrm>
            <a:off x="4069299" y="458868"/>
            <a:ext cx="2795958" cy="584775"/>
          </a:xfrm>
          <a:prstGeom prst="rect">
            <a:avLst/>
          </a:prstGeom>
          <a:noFill/>
        </p:spPr>
        <p:txBody>
          <a:bodyPr wrap="none" rtlCol="0">
            <a:spAutoFit/>
          </a:bodyPr>
          <a:lstStyle/>
          <a:p>
            <a:r>
              <a:rPr lang="en-US" sz="3200" dirty="0">
                <a:latin typeface="Bahnschrift SemiBold Condensed" panose="020B0502040204020203" pitchFamily="34" charset="0"/>
              </a:rPr>
              <a:t>SQL – EDA with SQL</a:t>
            </a:r>
          </a:p>
        </p:txBody>
      </p:sp>
      <p:sp>
        <p:nvSpPr>
          <p:cNvPr id="6" name="Content Placeholder 2">
            <a:extLst>
              <a:ext uri="{FF2B5EF4-FFF2-40B4-BE49-F238E27FC236}">
                <a16:creationId xmlns:a16="http://schemas.microsoft.com/office/drawing/2014/main" id="{FEACBF4D-B532-5BB0-5F71-E0078DA116D5}"/>
              </a:ext>
            </a:extLst>
          </p:cNvPr>
          <p:cNvSpPr>
            <a:spLocks noGrp="1"/>
          </p:cNvSpPr>
          <p:nvPr>
            <p:ph idx="1"/>
          </p:nvPr>
        </p:nvSpPr>
        <p:spPr>
          <a:xfrm>
            <a:off x="1418772" y="751255"/>
            <a:ext cx="10515600" cy="4822001"/>
          </a:xfrm>
        </p:spPr>
        <p:txBody>
          <a:bodyPr>
            <a:normAutofit/>
          </a:bodyPr>
          <a:lstStyle/>
          <a:p>
            <a:r>
              <a:rPr lang="en-US" sz="2400" dirty="0">
                <a:latin typeface="Bahnschrift SemiBold Condensed" panose="020B0502040204020203" pitchFamily="34" charset="0"/>
              </a:rPr>
              <a:t>The names of the boosters which have success in drone ship and have payload mass greater than 4000 but less than 6000</a:t>
            </a:r>
          </a:p>
          <a:p>
            <a:endParaRPr lang="en-US" sz="2400" dirty="0">
              <a:latin typeface="Bahnschrift SemiBold Condensed" panose="020B0502040204020203" pitchFamily="34" charset="0"/>
            </a:endParaRPr>
          </a:p>
          <a:p>
            <a:pPr marL="0" indent="0">
              <a:buNone/>
            </a:pPr>
            <a:endParaRPr lang="en-US" sz="2400" dirty="0">
              <a:latin typeface="Bahnschrift SemiBold Condensed" panose="020B0502040204020203" pitchFamily="34" charset="0"/>
            </a:endParaRPr>
          </a:p>
          <a:p>
            <a:pPr marL="0" indent="0">
              <a:buNone/>
            </a:pPr>
            <a:endParaRPr lang="en-US" sz="2400" dirty="0">
              <a:latin typeface="Bahnschrift SemiBold Condensed" panose="020B0502040204020203" pitchFamily="34" charset="0"/>
            </a:endParaRPr>
          </a:p>
          <a:p>
            <a:pPr marL="0" indent="0">
              <a:buNone/>
            </a:pPr>
            <a:endParaRPr lang="en-US" sz="2400" dirty="0">
              <a:latin typeface="Bahnschrift SemiBold Condensed" panose="020B0502040204020203" pitchFamily="34" charset="0"/>
            </a:endParaRPr>
          </a:p>
          <a:p>
            <a:r>
              <a:rPr lang="en-US" sz="2400" dirty="0">
                <a:latin typeface="Bahnschrift SemiBold Condensed" panose="020B0502040204020203" pitchFamily="34" charset="0"/>
              </a:rPr>
              <a:t>The total number of successful and failure mission outcomes</a:t>
            </a:r>
          </a:p>
          <a:p>
            <a:pPr marL="0" indent="0">
              <a:buNone/>
            </a:pPr>
            <a:endParaRPr lang="en-US" sz="2400" dirty="0">
              <a:latin typeface="Bahnschrift SemiBold Condensed" panose="020B0502040204020203" pitchFamily="34" charset="0"/>
            </a:endParaRPr>
          </a:p>
        </p:txBody>
      </p:sp>
      <p:pic>
        <p:nvPicPr>
          <p:cNvPr id="9" name="Picture 8" descr="A screenshot of a black screen&#10;&#10;AI-generated content may be incorrect.">
            <a:extLst>
              <a:ext uri="{FF2B5EF4-FFF2-40B4-BE49-F238E27FC236}">
                <a16:creationId xmlns:a16="http://schemas.microsoft.com/office/drawing/2014/main" id="{92E418C1-38AD-3AD9-72E3-71EE4D73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0591" y="2238956"/>
            <a:ext cx="3300616" cy="1654191"/>
          </a:xfrm>
          <a:prstGeom prst="rect">
            <a:avLst/>
          </a:prstGeom>
        </p:spPr>
      </p:pic>
      <p:pic>
        <p:nvPicPr>
          <p:cNvPr id="12" name="Picture 11" descr="A screenshot of a computer screen&#10;&#10;AI-generated content may be incorrect.">
            <a:extLst>
              <a:ext uri="{FF2B5EF4-FFF2-40B4-BE49-F238E27FC236}">
                <a16:creationId xmlns:a16="http://schemas.microsoft.com/office/drawing/2014/main" id="{6EED7462-623B-00F4-819D-7F1B442A4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592" y="4773492"/>
            <a:ext cx="3300615" cy="1599528"/>
          </a:xfrm>
          <a:prstGeom prst="rect">
            <a:avLst/>
          </a:prstGeom>
        </p:spPr>
      </p:pic>
    </p:spTree>
    <p:extLst>
      <p:ext uri="{BB962C8B-B14F-4D97-AF65-F5344CB8AC3E}">
        <p14:creationId xmlns:p14="http://schemas.microsoft.com/office/powerpoint/2010/main" val="4017196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85505-198F-458D-7C43-FF774BD1FF2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9914912-A1FF-C225-6490-A9952D964622}"/>
              </a:ext>
            </a:extLst>
          </p:cNvPr>
          <p:cNvSpPr txBox="1"/>
          <p:nvPr/>
        </p:nvSpPr>
        <p:spPr>
          <a:xfrm>
            <a:off x="1957034" y="366536"/>
            <a:ext cx="3020379" cy="769441"/>
          </a:xfrm>
          <a:prstGeom prst="rect">
            <a:avLst/>
          </a:prstGeom>
          <a:noFill/>
        </p:spPr>
        <p:txBody>
          <a:bodyPr wrap="square" rtlCol="0">
            <a:spAutoFit/>
          </a:bodyPr>
          <a:lstStyle/>
          <a:p>
            <a:r>
              <a:rPr lang="en-US" sz="4400" b="1" dirty="0">
                <a:latin typeface="Bahnschrift SemiBold Condensed" panose="020B0502040204020203" pitchFamily="34" charset="0"/>
              </a:rPr>
              <a:t>RESULTS :</a:t>
            </a:r>
            <a:endParaRPr lang="en-US" sz="4400" dirty="0">
              <a:latin typeface="Bahnschrift SemiBold Condensed" panose="020B0502040204020203" pitchFamily="34" charset="0"/>
            </a:endParaRPr>
          </a:p>
        </p:txBody>
      </p:sp>
      <p:sp>
        <p:nvSpPr>
          <p:cNvPr id="4" name="TextBox 3">
            <a:extLst>
              <a:ext uri="{FF2B5EF4-FFF2-40B4-BE49-F238E27FC236}">
                <a16:creationId xmlns:a16="http://schemas.microsoft.com/office/drawing/2014/main" id="{18ED90CC-1A1E-02B9-AC67-BD39B959E470}"/>
              </a:ext>
            </a:extLst>
          </p:cNvPr>
          <p:cNvSpPr txBox="1"/>
          <p:nvPr/>
        </p:nvSpPr>
        <p:spPr>
          <a:xfrm>
            <a:off x="4069299" y="458868"/>
            <a:ext cx="2795958" cy="584775"/>
          </a:xfrm>
          <a:prstGeom prst="rect">
            <a:avLst/>
          </a:prstGeom>
          <a:noFill/>
        </p:spPr>
        <p:txBody>
          <a:bodyPr wrap="none" rtlCol="0">
            <a:spAutoFit/>
          </a:bodyPr>
          <a:lstStyle/>
          <a:p>
            <a:r>
              <a:rPr lang="en-US" sz="3200" dirty="0">
                <a:latin typeface="Bahnschrift SemiBold Condensed" panose="020B0502040204020203" pitchFamily="34" charset="0"/>
              </a:rPr>
              <a:t>SQL – EDA with SQL</a:t>
            </a:r>
          </a:p>
        </p:txBody>
      </p:sp>
      <p:sp>
        <p:nvSpPr>
          <p:cNvPr id="7" name="Content Placeholder 2">
            <a:extLst>
              <a:ext uri="{FF2B5EF4-FFF2-40B4-BE49-F238E27FC236}">
                <a16:creationId xmlns:a16="http://schemas.microsoft.com/office/drawing/2014/main" id="{D79A9305-DE01-F565-1ED1-84E0B4DAF183}"/>
              </a:ext>
            </a:extLst>
          </p:cNvPr>
          <p:cNvSpPr>
            <a:spLocks noGrp="1"/>
          </p:cNvSpPr>
          <p:nvPr>
            <p:ph idx="1"/>
          </p:nvPr>
        </p:nvSpPr>
        <p:spPr>
          <a:xfrm>
            <a:off x="1230086" y="1669463"/>
            <a:ext cx="10515600" cy="4822001"/>
          </a:xfrm>
        </p:spPr>
        <p:txBody>
          <a:bodyPr anchor="t">
            <a:normAutofit/>
          </a:bodyPr>
          <a:lstStyle/>
          <a:p>
            <a:r>
              <a:rPr lang="en-US" sz="2400" dirty="0">
                <a:latin typeface="Bahnschrift SemiBold Condensed" panose="020B0502040204020203" pitchFamily="34" charset="0"/>
              </a:rPr>
              <a:t>The names of the booster versions which have carried the maximum payload mass</a:t>
            </a:r>
          </a:p>
        </p:txBody>
      </p:sp>
      <p:pic>
        <p:nvPicPr>
          <p:cNvPr id="10" name="Picture 9" descr="A screenshot of a black screen&#10;&#10;AI-generated content may be incorrect.">
            <a:extLst>
              <a:ext uri="{FF2B5EF4-FFF2-40B4-BE49-F238E27FC236}">
                <a16:creationId xmlns:a16="http://schemas.microsoft.com/office/drawing/2014/main" id="{F5A28DE9-BDE9-0837-816B-39785838EB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2888" y="2365828"/>
            <a:ext cx="2412821" cy="3730207"/>
          </a:xfrm>
          <a:prstGeom prst="rect">
            <a:avLst/>
          </a:prstGeom>
        </p:spPr>
      </p:pic>
    </p:spTree>
    <p:extLst>
      <p:ext uri="{BB962C8B-B14F-4D97-AF65-F5344CB8AC3E}">
        <p14:creationId xmlns:p14="http://schemas.microsoft.com/office/powerpoint/2010/main" val="2721460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3CD30-E5FE-0F55-A0E9-7D8C54DFC7F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71BBB7-D4A5-F2F2-F14A-F1A0DDE2F8FD}"/>
              </a:ext>
            </a:extLst>
          </p:cNvPr>
          <p:cNvSpPr txBox="1"/>
          <p:nvPr/>
        </p:nvSpPr>
        <p:spPr>
          <a:xfrm>
            <a:off x="1957034" y="366536"/>
            <a:ext cx="3020379" cy="769441"/>
          </a:xfrm>
          <a:prstGeom prst="rect">
            <a:avLst/>
          </a:prstGeom>
          <a:noFill/>
        </p:spPr>
        <p:txBody>
          <a:bodyPr wrap="square" rtlCol="0">
            <a:spAutoFit/>
          </a:bodyPr>
          <a:lstStyle/>
          <a:p>
            <a:r>
              <a:rPr lang="en-US" sz="4400" b="1" dirty="0">
                <a:latin typeface="Bahnschrift SemiBold Condensed" panose="020B0502040204020203" pitchFamily="34" charset="0"/>
              </a:rPr>
              <a:t>RESULTS :</a:t>
            </a:r>
            <a:endParaRPr lang="en-US" sz="4400" dirty="0">
              <a:latin typeface="Bahnschrift SemiBold Condensed" panose="020B0502040204020203" pitchFamily="34" charset="0"/>
            </a:endParaRPr>
          </a:p>
        </p:txBody>
      </p:sp>
      <p:sp>
        <p:nvSpPr>
          <p:cNvPr id="4" name="TextBox 3">
            <a:extLst>
              <a:ext uri="{FF2B5EF4-FFF2-40B4-BE49-F238E27FC236}">
                <a16:creationId xmlns:a16="http://schemas.microsoft.com/office/drawing/2014/main" id="{4C9A94FB-10D5-1421-A224-261EE2B7C7E1}"/>
              </a:ext>
            </a:extLst>
          </p:cNvPr>
          <p:cNvSpPr txBox="1"/>
          <p:nvPr/>
        </p:nvSpPr>
        <p:spPr>
          <a:xfrm>
            <a:off x="4069299" y="458868"/>
            <a:ext cx="2795958" cy="584775"/>
          </a:xfrm>
          <a:prstGeom prst="rect">
            <a:avLst/>
          </a:prstGeom>
          <a:noFill/>
        </p:spPr>
        <p:txBody>
          <a:bodyPr wrap="none" rtlCol="0">
            <a:spAutoFit/>
          </a:bodyPr>
          <a:lstStyle/>
          <a:p>
            <a:r>
              <a:rPr lang="en-US" sz="3200" dirty="0">
                <a:latin typeface="Bahnschrift SemiBold Condensed" panose="020B0502040204020203" pitchFamily="34" charset="0"/>
              </a:rPr>
              <a:t>SQL – EDA with SQL</a:t>
            </a:r>
          </a:p>
        </p:txBody>
      </p:sp>
      <p:sp>
        <p:nvSpPr>
          <p:cNvPr id="6" name="Content Placeholder 2">
            <a:extLst>
              <a:ext uri="{FF2B5EF4-FFF2-40B4-BE49-F238E27FC236}">
                <a16:creationId xmlns:a16="http://schemas.microsoft.com/office/drawing/2014/main" id="{57C3CB6D-1959-C40C-6950-E701AF1D1B88}"/>
              </a:ext>
            </a:extLst>
          </p:cNvPr>
          <p:cNvSpPr>
            <a:spLocks noGrp="1"/>
          </p:cNvSpPr>
          <p:nvPr>
            <p:ph idx="1"/>
          </p:nvPr>
        </p:nvSpPr>
        <p:spPr>
          <a:xfrm>
            <a:off x="1084942" y="751255"/>
            <a:ext cx="10515600" cy="4822001"/>
          </a:xfrm>
        </p:spPr>
        <p:txBody>
          <a:bodyPr>
            <a:normAutofit/>
          </a:bodyPr>
          <a:lstStyle/>
          <a:p>
            <a:r>
              <a:rPr lang="en-MY" sz="2400" dirty="0">
                <a:latin typeface="Bahnschrift SemiBold Condensed" panose="020B0502040204020203" pitchFamily="34" charset="0"/>
              </a:rPr>
              <a:t>The failed landing outcomes in drone ship, their booster versions, and launch site names for in year 2015</a:t>
            </a:r>
          </a:p>
          <a:p>
            <a:endParaRPr lang="en-MY" sz="2400" dirty="0">
              <a:latin typeface="Bahnschrift SemiBold Condensed" panose="020B0502040204020203" pitchFamily="34" charset="0"/>
            </a:endParaRPr>
          </a:p>
          <a:p>
            <a:pPr marL="0" indent="0">
              <a:buNone/>
            </a:pPr>
            <a:endParaRPr lang="en-MY" sz="2400" dirty="0">
              <a:latin typeface="Bahnschrift SemiBold Condensed" panose="020B0502040204020203" pitchFamily="34" charset="0"/>
            </a:endParaRPr>
          </a:p>
          <a:p>
            <a:endParaRPr lang="en-MY" sz="2400" dirty="0">
              <a:latin typeface="Bahnschrift SemiBold Condensed" panose="020B0502040204020203" pitchFamily="34" charset="0"/>
            </a:endParaRPr>
          </a:p>
          <a:p>
            <a:r>
              <a:rPr lang="en-MY" sz="2400" dirty="0">
                <a:latin typeface="Bahnschrift SemiBold Condensed" panose="020B0502040204020203" pitchFamily="34" charset="0"/>
              </a:rPr>
              <a:t>The count of landing outcomes between the date 2010-06-04 and 2017-03-20, in descending order</a:t>
            </a:r>
            <a:br>
              <a:rPr lang="en-MY" dirty="0">
                <a:latin typeface="Bahnschrift SemiBold Condensed" panose="020B0502040204020203" pitchFamily="34" charset="0"/>
              </a:rPr>
            </a:br>
            <a:endParaRPr lang="en-MY" dirty="0">
              <a:latin typeface="Bahnschrift SemiBold Condensed" panose="020B0502040204020203" pitchFamily="34" charset="0"/>
            </a:endParaRPr>
          </a:p>
          <a:p>
            <a:pPr marL="0" indent="0">
              <a:buNone/>
            </a:pPr>
            <a:endParaRPr lang="en-MY" sz="2400" dirty="0">
              <a:latin typeface="Bahnschrift SemiBold Condensed" panose="020B0502040204020203" pitchFamily="34" charset="0"/>
            </a:endParaRPr>
          </a:p>
        </p:txBody>
      </p:sp>
      <p:pic>
        <p:nvPicPr>
          <p:cNvPr id="9" name="Picture 8" descr="A black screen with white text&#10;&#10;AI-generated content may be incorrect.">
            <a:extLst>
              <a:ext uri="{FF2B5EF4-FFF2-40B4-BE49-F238E27FC236}">
                <a16:creationId xmlns:a16="http://schemas.microsoft.com/office/drawing/2014/main" id="{2F576C7E-299E-1F6A-564F-3F9732924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4343" y="2095314"/>
            <a:ext cx="5896798" cy="1333686"/>
          </a:xfrm>
          <a:prstGeom prst="rect">
            <a:avLst/>
          </a:prstGeom>
        </p:spPr>
      </p:pic>
      <p:pic>
        <p:nvPicPr>
          <p:cNvPr id="12" name="Picture 11" descr="A screenshot of a black screen&#10;&#10;AI-generated content may be incorrect.">
            <a:extLst>
              <a:ext uri="{FF2B5EF4-FFF2-40B4-BE49-F238E27FC236}">
                <a16:creationId xmlns:a16="http://schemas.microsoft.com/office/drawing/2014/main" id="{B9229847-B7AF-D921-3881-5EA4BC491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420" y="4453612"/>
            <a:ext cx="2476644" cy="2191772"/>
          </a:xfrm>
          <a:prstGeom prst="rect">
            <a:avLst/>
          </a:prstGeom>
        </p:spPr>
      </p:pic>
    </p:spTree>
    <p:extLst>
      <p:ext uri="{BB962C8B-B14F-4D97-AF65-F5344CB8AC3E}">
        <p14:creationId xmlns:p14="http://schemas.microsoft.com/office/powerpoint/2010/main" val="4143215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38088-4945-69AF-8EC4-819DDF35F68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BCAD08F-93B0-C1F6-90B0-2E373718331D}"/>
              </a:ext>
            </a:extLst>
          </p:cNvPr>
          <p:cNvSpPr txBox="1"/>
          <p:nvPr/>
        </p:nvSpPr>
        <p:spPr>
          <a:xfrm>
            <a:off x="1957034" y="366536"/>
            <a:ext cx="3020379" cy="769441"/>
          </a:xfrm>
          <a:prstGeom prst="rect">
            <a:avLst/>
          </a:prstGeom>
          <a:noFill/>
        </p:spPr>
        <p:txBody>
          <a:bodyPr wrap="square" rtlCol="0">
            <a:spAutoFit/>
          </a:bodyPr>
          <a:lstStyle/>
          <a:p>
            <a:r>
              <a:rPr lang="en-US" sz="4400" b="1" dirty="0">
                <a:latin typeface="Bahnschrift SemiBold Condensed" panose="020B0502040204020203" pitchFamily="34" charset="0"/>
              </a:rPr>
              <a:t>RESULTS :</a:t>
            </a:r>
            <a:endParaRPr lang="en-US" sz="4400" dirty="0">
              <a:latin typeface="Bahnschrift SemiBold Condensed" panose="020B0502040204020203" pitchFamily="34" charset="0"/>
            </a:endParaRPr>
          </a:p>
        </p:txBody>
      </p:sp>
      <p:sp>
        <p:nvSpPr>
          <p:cNvPr id="4" name="TextBox 3">
            <a:extLst>
              <a:ext uri="{FF2B5EF4-FFF2-40B4-BE49-F238E27FC236}">
                <a16:creationId xmlns:a16="http://schemas.microsoft.com/office/drawing/2014/main" id="{47A34F8D-430F-3E4C-6A45-DF8C8E7842B6}"/>
              </a:ext>
            </a:extLst>
          </p:cNvPr>
          <p:cNvSpPr txBox="1"/>
          <p:nvPr/>
        </p:nvSpPr>
        <p:spPr>
          <a:xfrm>
            <a:off x="4069299" y="458868"/>
            <a:ext cx="6596678" cy="584775"/>
          </a:xfrm>
          <a:prstGeom prst="rect">
            <a:avLst/>
          </a:prstGeom>
          <a:noFill/>
        </p:spPr>
        <p:txBody>
          <a:bodyPr wrap="none" rtlCol="0">
            <a:spAutoFit/>
          </a:bodyPr>
          <a:lstStyle/>
          <a:p>
            <a:r>
              <a:rPr lang="en-US" sz="3200" dirty="0">
                <a:latin typeface="Bahnschrift SemiBold Condensed" panose="020B0502040204020203" pitchFamily="34" charset="0"/>
              </a:rPr>
              <a:t>Matplotlib and Seaborn (EDA with Visualization)</a:t>
            </a:r>
          </a:p>
        </p:txBody>
      </p:sp>
      <p:sp>
        <p:nvSpPr>
          <p:cNvPr id="7" name="TextBox 6">
            <a:extLst>
              <a:ext uri="{FF2B5EF4-FFF2-40B4-BE49-F238E27FC236}">
                <a16:creationId xmlns:a16="http://schemas.microsoft.com/office/drawing/2014/main" id="{BBEB3A27-2CEB-D1BD-0320-C9C56B5B3DF7}"/>
              </a:ext>
            </a:extLst>
          </p:cNvPr>
          <p:cNvSpPr txBox="1"/>
          <p:nvPr/>
        </p:nvSpPr>
        <p:spPr>
          <a:xfrm>
            <a:off x="1957034" y="1380526"/>
            <a:ext cx="722986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latin typeface="Bahnschrift SemiBold Condensed" panose="020B0502040204020203" pitchFamily="34" charset="0"/>
              </a:rPr>
              <a:t>The relationship between flight number and launch site</a:t>
            </a:r>
          </a:p>
        </p:txBody>
      </p:sp>
      <p:pic>
        <p:nvPicPr>
          <p:cNvPr id="8" name="Picture 7">
            <a:extLst>
              <a:ext uri="{FF2B5EF4-FFF2-40B4-BE49-F238E27FC236}">
                <a16:creationId xmlns:a16="http://schemas.microsoft.com/office/drawing/2014/main" id="{1603B699-31C6-ECD2-DA6E-67981D021FC2}"/>
              </a:ext>
            </a:extLst>
          </p:cNvPr>
          <p:cNvPicPr>
            <a:picLocks noChangeAspect="1"/>
          </p:cNvPicPr>
          <p:nvPr/>
        </p:nvPicPr>
        <p:blipFill>
          <a:blip r:embed="rId2"/>
          <a:stretch>
            <a:fillRect/>
          </a:stretch>
        </p:blipFill>
        <p:spPr>
          <a:xfrm>
            <a:off x="2533386" y="2148295"/>
            <a:ext cx="7665474" cy="4230394"/>
          </a:xfrm>
          <a:prstGeom prst="rect">
            <a:avLst/>
          </a:prstGeom>
        </p:spPr>
      </p:pic>
    </p:spTree>
    <p:extLst>
      <p:ext uri="{BB962C8B-B14F-4D97-AF65-F5344CB8AC3E}">
        <p14:creationId xmlns:p14="http://schemas.microsoft.com/office/powerpoint/2010/main" val="1129478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C271E-CBD3-7773-491D-877CC978A23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1E11781-3867-9E24-F992-C5334CEA574F}"/>
              </a:ext>
            </a:extLst>
          </p:cNvPr>
          <p:cNvSpPr txBox="1"/>
          <p:nvPr/>
        </p:nvSpPr>
        <p:spPr>
          <a:xfrm>
            <a:off x="1957034" y="366536"/>
            <a:ext cx="3020379" cy="769441"/>
          </a:xfrm>
          <a:prstGeom prst="rect">
            <a:avLst/>
          </a:prstGeom>
          <a:noFill/>
        </p:spPr>
        <p:txBody>
          <a:bodyPr wrap="square" rtlCol="0">
            <a:spAutoFit/>
          </a:bodyPr>
          <a:lstStyle/>
          <a:p>
            <a:r>
              <a:rPr lang="en-US" sz="4400" b="1" dirty="0">
                <a:latin typeface="Bahnschrift SemiBold Condensed" panose="020B0502040204020203" pitchFamily="34" charset="0"/>
              </a:rPr>
              <a:t>RESULTS :</a:t>
            </a:r>
            <a:endParaRPr lang="en-US" sz="4400" dirty="0">
              <a:latin typeface="Bahnschrift SemiBold Condensed" panose="020B0502040204020203" pitchFamily="34" charset="0"/>
            </a:endParaRPr>
          </a:p>
        </p:txBody>
      </p:sp>
      <p:sp>
        <p:nvSpPr>
          <p:cNvPr id="4" name="TextBox 3">
            <a:extLst>
              <a:ext uri="{FF2B5EF4-FFF2-40B4-BE49-F238E27FC236}">
                <a16:creationId xmlns:a16="http://schemas.microsoft.com/office/drawing/2014/main" id="{A7C8594C-1F34-5DAF-D215-F15F5A95E113}"/>
              </a:ext>
            </a:extLst>
          </p:cNvPr>
          <p:cNvSpPr txBox="1"/>
          <p:nvPr/>
        </p:nvSpPr>
        <p:spPr>
          <a:xfrm>
            <a:off x="4069299" y="458868"/>
            <a:ext cx="6596678" cy="584775"/>
          </a:xfrm>
          <a:prstGeom prst="rect">
            <a:avLst/>
          </a:prstGeom>
          <a:noFill/>
        </p:spPr>
        <p:txBody>
          <a:bodyPr wrap="none" rtlCol="0">
            <a:spAutoFit/>
          </a:bodyPr>
          <a:lstStyle/>
          <a:p>
            <a:r>
              <a:rPr lang="en-US" sz="3200" dirty="0">
                <a:latin typeface="Bahnschrift SemiBold Condensed" panose="020B0502040204020203" pitchFamily="34" charset="0"/>
              </a:rPr>
              <a:t>Matplotlib and Seaborn (EDA with Visualization)</a:t>
            </a:r>
          </a:p>
        </p:txBody>
      </p:sp>
      <p:sp>
        <p:nvSpPr>
          <p:cNvPr id="7" name="TextBox 6">
            <a:extLst>
              <a:ext uri="{FF2B5EF4-FFF2-40B4-BE49-F238E27FC236}">
                <a16:creationId xmlns:a16="http://schemas.microsoft.com/office/drawing/2014/main" id="{4AB4E12F-5F19-B4A4-BA03-29D4F3E50A65}"/>
              </a:ext>
            </a:extLst>
          </p:cNvPr>
          <p:cNvSpPr txBox="1"/>
          <p:nvPr/>
        </p:nvSpPr>
        <p:spPr>
          <a:xfrm>
            <a:off x="1957034" y="1380526"/>
            <a:ext cx="722986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latin typeface="Bahnschrift SemiBold Condensed" panose="020B0502040204020203" pitchFamily="34" charset="0"/>
              </a:rPr>
              <a:t>The relationship between payload mass and launch site</a:t>
            </a:r>
          </a:p>
        </p:txBody>
      </p:sp>
      <p:pic>
        <p:nvPicPr>
          <p:cNvPr id="2" name="Picture 1">
            <a:extLst>
              <a:ext uri="{FF2B5EF4-FFF2-40B4-BE49-F238E27FC236}">
                <a16:creationId xmlns:a16="http://schemas.microsoft.com/office/drawing/2014/main" id="{EEC1DE53-1DCC-D34F-17E8-4DE8B47F9D88}"/>
              </a:ext>
            </a:extLst>
          </p:cNvPr>
          <p:cNvPicPr>
            <a:picLocks noChangeAspect="1"/>
          </p:cNvPicPr>
          <p:nvPr/>
        </p:nvPicPr>
        <p:blipFill>
          <a:blip r:embed="rId2"/>
          <a:stretch>
            <a:fillRect/>
          </a:stretch>
        </p:blipFill>
        <p:spPr>
          <a:xfrm>
            <a:off x="2530386" y="2155084"/>
            <a:ext cx="7827911" cy="4244048"/>
          </a:xfrm>
          <a:prstGeom prst="rect">
            <a:avLst/>
          </a:prstGeom>
        </p:spPr>
      </p:pic>
    </p:spTree>
    <p:extLst>
      <p:ext uri="{BB962C8B-B14F-4D97-AF65-F5344CB8AC3E}">
        <p14:creationId xmlns:p14="http://schemas.microsoft.com/office/powerpoint/2010/main" val="2261932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8" name="Picture 47" descr="Colored pencils inside a pencil holder which is on top of a wood table">
            <a:extLst>
              <a:ext uri="{FF2B5EF4-FFF2-40B4-BE49-F238E27FC236}">
                <a16:creationId xmlns:a16="http://schemas.microsoft.com/office/drawing/2014/main" id="{04C521C4-1121-75AC-0003-151DF077E304}"/>
              </a:ext>
            </a:extLst>
          </p:cNvPr>
          <p:cNvPicPr>
            <a:picLocks noChangeAspect="1"/>
          </p:cNvPicPr>
          <p:nvPr/>
        </p:nvPicPr>
        <p:blipFill>
          <a:blip r:embed="rId3">
            <a:alphaModFix amt="45000"/>
          </a:blip>
          <a:srcRect t="15730"/>
          <a:stretch/>
        </p:blipFill>
        <p:spPr>
          <a:xfrm>
            <a:off x="20" y="10"/>
            <a:ext cx="12191980" cy="6857990"/>
          </a:xfrm>
          <a:prstGeom prst="rect">
            <a:avLst/>
          </a:prstGeom>
        </p:spPr>
      </p:pic>
      <p:sp>
        <p:nvSpPr>
          <p:cNvPr id="7" name="Title 1">
            <a:extLst>
              <a:ext uri="{FF2B5EF4-FFF2-40B4-BE49-F238E27FC236}">
                <a16:creationId xmlns:a16="http://schemas.microsoft.com/office/drawing/2014/main" id="{1558FCE5-27EB-1978-4109-C04BF95AC2E6}"/>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tx1">
                    <a:lumMod val="95000"/>
                  </a:schemeClr>
                </a:solidFill>
                <a:latin typeface="Bahnschrift SemiBold Condensed" panose="020B0502040204020203" pitchFamily="34" charset="0"/>
              </a:rPr>
              <a:t>OUTLINE</a:t>
            </a:r>
          </a:p>
        </p:txBody>
      </p:sp>
      <p:sp>
        <p:nvSpPr>
          <p:cNvPr id="8" name="Content Placeholder 2">
            <a:extLst>
              <a:ext uri="{FF2B5EF4-FFF2-40B4-BE49-F238E27FC236}">
                <a16:creationId xmlns:a16="http://schemas.microsoft.com/office/drawing/2014/main" id="{171DC8CA-FEC4-E0A7-146F-68813E77C80E}"/>
              </a:ext>
            </a:extLst>
          </p:cNvPr>
          <p:cNvSpPr txBox="1">
            <a:spLocks/>
          </p:cNvSpPr>
          <p:nvPr/>
        </p:nvSpPr>
        <p:spPr>
          <a:xfrm>
            <a:off x="1229032" y="2125407"/>
            <a:ext cx="3955616" cy="322725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tx1">
                    <a:lumMod val="95000"/>
                  </a:schemeClr>
                </a:solidFill>
                <a:latin typeface="Bahnschrift SemiBold Condensed" panose="020B0502040204020203" pitchFamily="34" charset="0"/>
              </a:rPr>
              <a:t>Executive Summary</a:t>
            </a:r>
          </a:p>
          <a:p>
            <a:pPr marL="342900" indent="-342900" algn="l">
              <a:buFont typeface="Arial" panose="020B0604020202020204" pitchFamily="34" charset="0"/>
              <a:buChar char="•"/>
            </a:pPr>
            <a:r>
              <a:rPr lang="en-US" sz="2800" dirty="0">
                <a:solidFill>
                  <a:schemeClr val="tx1">
                    <a:lumMod val="95000"/>
                  </a:schemeClr>
                </a:solidFill>
                <a:latin typeface="Bahnschrift SemiBold Condensed" panose="020B0502040204020203" pitchFamily="34" charset="0"/>
              </a:rPr>
              <a:t>Introduction</a:t>
            </a:r>
          </a:p>
          <a:p>
            <a:pPr marL="342900" indent="-342900" algn="l">
              <a:buFont typeface="Arial" panose="020B0604020202020204" pitchFamily="34" charset="0"/>
              <a:buChar char="•"/>
            </a:pPr>
            <a:r>
              <a:rPr lang="en-US" sz="2800" dirty="0">
                <a:solidFill>
                  <a:schemeClr val="tx1">
                    <a:lumMod val="95000"/>
                  </a:schemeClr>
                </a:solidFill>
                <a:latin typeface="Bahnschrift SemiBold Condensed" panose="020B0502040204020203" pitchFamily="34" charset="0"/>
              </a:rPr>
              <a:t>Methodology</a:t>
            </a:r>
          </a:p>
          <a:p>
            <a:pPr marL="342900" indent="-342900" algn="l">
              <a:buFont typeface="Arial" panose="020B0604020202020204" pitchFamily="34" charset="0"/>
              <a:buChar char="•"/>
            </a:pPr>
            <a:r>
              <a:rPr lang="en-US" sz="2800" dirty="0">
                <a:solidFill>
                  <a:schemeClr val="tx1">
                    <a:lumMod val="95000"/>
                  </a:schemeClr>
                </a:solidFill>
                <a:latin typeface="Bahnschrift SemiBold Condensed" panose="020B0502040204020203" pitchFamily="34" charset="0"/>
              </a:rPr>
              <a:t>Results</a:t>
            </a:r>
          </a:p>
          <a:p>
            <a:pPr marL="342900" indent="-342900" algn="l">
              <a:buFont typeface="Arial" panose="020B0604020202020204" pitchFamily="34" charset="0"/>
              <a:buChar char="•"/>
            </a:pPr>
            <a:r>
              <a:rPr lang="en-US" sz="2800" dirty="0">
                <a:solidFill>
                  <a:schemeClr val="tx1">
                    <a:lumMod val="95000"/>
                  </a:schemeClr>
                </a:solidFill>
                <a:latin typeface="Bahnschrift SemiBold Condensed" panose="020B0502040204020203" pitchFamily="34" charset="0"/>
              </a:rPr>
              <a:t>Discussion </a:t>
            </a:r>
          </a:p>
          <a:p>
            <a:pPr marL="342900" indent="-342900" algn="l">
              <a:buFont typeface="Arial" panose="020B0604020202020204" pitchFamily="34" charset="0"/>
              <a:buChar char="•"/>
            </a:pPr>
            <a:r>
              <a:rPr lang="en-US" sz="2800" dirty="0">
                <a:solidFill>
                  <a:schemeClr val="tx1">
                    <a:lumMod val="95000"/>
                  </a:schemeClr>
                </a:solidFill>
                <a:latin typeface="Bahnschrift SemiBold Condensed" panose="020B0502040204020203" pitchFamily="34" charset="0"/>
              </a:rPr>
              <a:t>Conclusion</a:t>
            </a:r>
          </a:p>
        </p:txBody>
      </p:sp>
    </p:spTree>
    <p:extLst>
      <p:ext uri="{BB962C8B-B14F-4D97-AF65-F5344CB8AC3E}">
        <p14:creationId xmlns:p14="http://schemas.microsoft.com/office/powerpoint/2010/main" val="366141133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520BE-DDC4-05CD-3E22-347134597E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35EA3E4-D84A-94ED-B5A6-FE926FB6E18B}"/>
              </a:ext>
            </a:extLst>
          </p:cNvPr>
          <p:cNvSpPr txBox="1"/>
          <p:nvPr/>
        </p:nvSpPr>
        <p:spPr>
          <a:xfrm>
            <a:off x="1957034" y="366536"/>
            <a:ext cx="3020379" cy="769441"/>
          </a:xfrm>
          <a:prstGeom prst="rect">
            <a:avLst/>
          </a:prstGeom>
          <a:noFill/>
        </p:spPr>
        <p:txBody>
          <a:bodyPr wrap="square" rtlCol="0">
            <a:spAutoFit/>
          </a:bodyPr>
          <a:lstStyle/>
          <a:p>
            <a:r>
              <a:rPr lang="en-US" sz="4400" b="1" dirty="0">
                <a:latin typeface="Bahnschrift SemiBold Condensed" panose="020B0502040204020203" pitchFamily="34" charset="0"/>
              </a:rPr>
              <a:t>RESULTS :</a:t>
            </a:r>
            <a:endParaRPr lang="en-US" sz="4400" dirty="0">
              <a:latin typeface="Bahnschrift SemiBold Condensed" panose="020B0502040204020203" pitchFamily="34" charset="0"/>
            </a:endParaRPr>
          </a:p>
        </p:txBody>
      </p:sp>
      <p:sp>
        <p:nvSpPr>
          <p:cNvPr id="4" name="TextBox 3">
            <a:extLst>
              <a:ext uri="{FF2B5EF4-FFF2-40B4-BE49-F238E27FC236}">
                <a16:creationId xmlns:a16="http://schemas.microsoft.com/office/drawing/2014/main" id="{AA27E68A-D068-969B-E3C0-919C874BC28B}"/>
              </a:ext>
            </a:extLst>
          </p:cNvPr>
          <p:cNvSpPr txBox="1"/>
          <p:nvPr/>
        </p:nvSpPr>
        <p:spPr>
          <a:xfrm>
            <a:off x="4069299" y="458868"/>
            <a:ext cx="6596678" cy="584775"/>
          </a:xfrm>
          <a:prstGeom prst="rect">
            <a:avLst/>
          </a:prstGeom>
          <a:noFill/>
        </p:spPr>
        <p:txBody>
          <a:bodyPr wrap="none" rtlCol="0">
            <a:spAutoFit/>
          </a:bodyPr>
          <a:lstStyle/>
          <a:p>
            <a:r>
              <a:rPr lang="en-US" sz="3200" dirty="0">
                <a:latin typeface="Bahnschrift SemiBold Condensed" panose="020B0502040204020203" pitchFamily="34" charset="0"/>
              </a:rPr>
              <a:t>Matplotlib and Seaborn (EDA with Visualization)</a:t>
            </a:r>
          </a:p>
        </p:txBody>
      </p:sp>
      <p:sp>
        <p:nvSpPr>
          <p:cNvPr id="7" name="TextBox 6">
            <a:extLst>
              <a:ext uri="{FF2B5EF4-FFF2-40B4-BE49-F238E27FC236}">
                <a16:creationId xmlns:a16="http://schemas.microsoft.com/office/drawing/2014/main" id="{8DD23082-1C88-8B6D-FC9B-5A57D074F451}"/>
              </a:ext>
            </a:extLst>
          </p:cNvPr>
          <p:cNvSpPr txBox="1"/>
          <p:nvPr/>
        </p:nvSpPr>
        <p:spPr>
          <a:xfrm>
            <a:off x="1957034" y="1380526"/>
            <a:ext cx="6949338"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latin typeface="Bahnschrift SemiBold Condensed" panose="020B0502040204020203" pitchFamily="34" charset="0"/>
              </a:rPr>
              <a:t>The relationship between success rate and orbit type</a:t>
            </a:r>
          </a:p>
        </p:txBody>
      </p:sp>
      <p:pic>
        <p:nvPicPr>
          <p:cNvPr id="6" name="Picture 5" descr="A graph of blue bars&#10;&#10;AI-generated content may be incorrect.">
            <a:extLst>
              <a:ext uri="{FF2B5EF4-FFF2-40B4-BE49-F238E27FC236}">
                <a16:creationId xmlns:a16="http://schemas.microsoft.com/office/drawing/2014/main" id="{F0B62831-3418-5A35-55BD-1A32A3A61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1714" y="2120623"/>
            <a:ext cx="5184658" cy="4370841"/>
          </a:xfrm>
          <a:prstGeom prst="rect">
            <a:avLst/>
          </a:prstGeom>
        </p:spPr>
      </p:pic>
    </p:spTree>
    <p:extLst>
      <p:ext uri="{BB962C8B-B14F-4D97-AF65-F5344CB8AC3E}">
        <p14:creationId xmlns:p14="http://schemas.microsoft.com/office/powerpoint/2010/main" val="1868998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0016E-5F30-E42E-B723-E98A7B9777D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6BB78F3-3A5B-28A1-95B7-D4F340F961A3}"/>
              </a:ext>
            </a:extLst>
          </p:cNvPr>
          <p:cNvSpPr txBox="1"/>
          <p:nvPr/>
        </p:nvSpPr>
        <p:spPr>
          <a:xfrm>
            <a:off x="1957034" y="366536"/>
            <a:ext cx="3020379" cy="769441"/>
          </a:xfrm>
          <a:prstGeom prst="rect">
            <a:avLst/>
          </a:prstGeom>
          <a:noFill/>
        </p:spPr>
        <p:txBody>
          <a:bodyPr wrap="square" rtlCol="0">
            <a:spAutoFit/>
          </a:bodyPr>
          <a:lstStyle/>
          <a:p>
            <a:r>
              <a:rPr lang="en-US" sz="4400" b="1" dirty="0">
                <a:latin typeface="Bahnschrift SemiBold Condensed" panose="020B0502040204020203" pitchFamily="34" charset="0"/>
              </a:rPr>
              <a:t>RESULTS :</a:t>
            </a:r>
            <a:endParaRPr lang="en-US" sz="4400" dirty="0">
              <a:latin typeface="Bahnschrift SemiBold Condensed" panose="020B0502040204020203" pitchFamily="34" charset="0"/>
            </a:endParaRPr>
          </a:p>
        </p:txBody>
      </p:sp>
      <p:sp>
        <p:nvSpPr>
          <p:cNvPr id="4" name="TextBox 3">
            <a:extLst>
              <a:ext uri="{FF2B5EF4-FFF2-40B4-BE49-F238E27FC236}">
                <a16:creationId xmlns:a16="http://schemas.microsoft.com/office/drawing/2014/main" id="{755BB26E-896A-00AD-4173-5A247735E7DD}"/>
              </a:ext>
            </a:extLst>
          </p:cNvPr>
          <p:cNvSpPr txBox="1"/>
          <p:nvPr/>
        </p:nvSpPr>
        <p:spPr>
          <a:xfrm>
            <a:off x="4069299" y="458868"/>
            <a:ext cx="6596678" cy="584775"/>
          </a:xfrm>
          <a:prstGeom prst="rect">
            <a:avLst/>
          </a:prstGeom>
          <a:noFill/>
        </p:spPr>
        <p:txBody>
          <a:bodyPr wrap="none" rtlCol="0">
            <a:spAutoFit/>
          </a:bodyPr>
          <a:lstStyle/>
          <a:p>
            <a:r>
              <a:rPr lang="en-US" sz="3200" dirty="0">
                <a:latin typeface="Bahnschrift SemiBold Condensed" panose="020B0502040204020203" pitchFamily="34" charset="0"/>
              </a:rPr>
              <a:t>Matplotlib and Seaborn (EDA with Visualization)</a:t>
            </a:r>
          </a:p>
        </p:txBody>
      </p:sp>
      <p:sp>
        <p:nvSpPr>
          <p:cNvPr id="7" name="TextBox 6">
            <a:extLst>
              <a:ext uri="{FF2B5EF4-FFF2-40B4-BE49-F238E27FC236}">
                <a16:creationId xmlns:a16="http://schemas.microsoft.com/office/drawing/2014/main" id="{22DF8AF3-09BD-0910-834C-E1B57A333C04}"/>
              </a:ext>
            </a:extLst>
          </p:cNvPr>
          <p:cNvSpPr txBox="1"/>
          <p:nvPr/>
        </p:nvSpPr>
        <p:spPr>
          <a:xfrm>
            <a:off x="1957034" y="1380526"/>
            <a:ext cx="7059946"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latin typeface="Bahnschrift SemiBold Condensed" panose="020B0502040204020203" pitchFamily="34" charset="0"/>
              </a:rPr>
              <a:t>The relationship between flight number and orbit type</a:t>
            </a:r>
          </a:p>
        </p:txBody>
      </p:sp>
      <p:pic>
        <p:nvPicPr>
          <p:cNvPr id="2" name="Picture 1">
            <a:extLst>
              <a:ext uri="{FF2B5EF4-FFF2-40B4-BE49-F238E27FC236}">
                <a16:creationId xmlns:a16="http://schemas.microsoft.com/office/drawing/2014/main" id="{0B75E6CD-7188-AA51-0FBC-01869EAFC38F}"/>
              </a:ext>
            </a:extLst>
          </p:cNvPr>
          <p:cNvPicPr>
            <a:picLocks noChangeAspect="1"/>
          </p:cNvPicPr>
          <p:nvPr/>
        </p:nvPicPr>
        <p:blipFill>
          <a:blip r:embed="rId2"/>
          <a:stretch>
            <a:fillRect/>
          </a:stretch>
        </p:blipFill>
        <p:spPr>
          <a:xfrm>
            <a:off x="2352367" y="2189826"/>
            <a:ext cx="7487265" cy="4272247"/>
          </a:xfrm>
          <a:prstGeom prst="rect">
            <a:avLst/>
          </a:prstGeom>
        </p:spPr>
      </p:pic>
    </p:spTree>
    <p:extLst>
      <p:ext uri="{BB962C8B-B14F-4D97-AF65-F5344CB8AC3E}">
        <p14:creationId xmlns:p14="http://schemas.microsoft.com/office/powerpoint/2010/main" val="3615809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ADB97-B1CE-F80F-1DDF-AE4246CC994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15759D-7C88-B70D-1143-34CAA46C2DA4}"/>
              </a:ext>
            </a:extLst>
          </p:cNvPr>
          <p:cNvSpPr txBox="1"/>
          <p:nvPr/>
        </p:nvSpPr>
        <p:spPr>
          <a:xfrm>
            <a:off x="1957034" y="366536"/>
            <a:ext cx="3020379" cy="769441"/>
          </a:xfrm>
          <a:prstGeom prst="rect">
            <a:avLst/>
          </a:prstGeom>
          <a:noFill/>
        </p:spPr>
        <p:txBody>
          <a:bodyPr wrap="square" rtlCol="0">
            <a:spAutoFit/>
          </a:bodyPr>
          <a:lstStyle/>
          <a:p>
            <a:r>
              <a:rPr lang="en-US" sz="4400" b="1" dirty="0">
                <a:latin typeface="Bahnschrift SemiBold Condensed" panose="020B0502040204020203" pitchFamily="34" charset="0"/>
              </a:rPr>
              <a:t>RESULTS :</a:t>
            </a:r>
            <a:endParaRPr lang="en-US" sz="4400" dirty="0">
              <a:latin typeface="Bahnschrift SemiBold Condensed" panose="020B0502040204020203" pitchFamily="34" charset="0"/>
            </a:endParaRPr>
          </a:p>
        </p:txBody>
      </p:sp>
      <p:sp>
        <p:nvSpPr>
          <p:cNvPr id="4" name="TextBox 3">
            <a:extLst>
              <a:ext uri="{FF2B5EF4-FFF2-40B4-BE49-F238E27FC236}">
                <a16:creationId xmlns:a16="http://schemas.microsoft.com/office/drawing/2014/main" id="{ECB0FD3E-A6DB-85A2-F869-7BAC0B80DE85}"/>
              </a:ext>
            </a:extLst>
          </p:cNvPr>
          <p:cNvSpPr txBox="1"/>
          <p:nvPr/>
        </p:nvSpPr>
        <p:spPr>
          <a:xfrm>
            <a:off x="4069299" y="458868"/>
            <a:ext cx="6596678" cy="584775"/>
          </a:xfrm>
          <a:prstGeom prst="rect">
            <a:avLst/>
          </a:prstGeom>
          <a:noFill/>
        </p:spPr>
        <p:txBody>
          <a:bodyPr wrap="none" rtlCol="0">
            <a:spAutoFit/>
          </a:bodyPr>
          <a:lstStyle/>
          <a:p>
            <a:r>
              <a:rPr lang="en-US" sz="3200" dirty="0">
                <a:latin typeface="Bahnschrift SemiBold Condensed" panose="020B0502040204020203" pitchFamily="34" charset="0"/>
              </a:rPr>
              <a:t>Matplotlib and Seaborn (EDA with Visualization)</a:t>
            </a:r>
          </a:p>
        </p:txBody>
      </p:sp>
      <p:sp>
        <p:nvSpPr>
          <p:cNvPr id="7" name="TextBox 6">
            <a:extLst>
              <a:ext uri="{FF2B5EF4-FFF2-40B4-BE49-F238E27FC236}">
                <a16:creationId xmlns:a16="http://schemas.microsoft.com/office/drawing/2014/main" id="{F3D7D345-0102-CBBA-A36D-816E10043D5E}"/>
              </a:ext>
            </a:extLst>
          </p:cNvPr>
          <p:cNvSpPr txBox="1"/>
          <p:nvPr/>
        </p:nvSpPr>
        <p:spPr>
          <a:xfrm>
            <a:off x="1957034" y="1380526"/>
            <a:ext cx="7059946"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latin typeface="Bahnschrift SemiBold Condensed" panose="020B0502040204020203" pitchFamily="34" charset="0"/>
              </a:rPr>
              <a:t>The relationship between payload mass and orbit type</a:t>
            </a:r>
          </a:p>
        </p:txBody>
      </p:sp>
      <p:pic>
        <p:nvPicPr>
          <p:cNvPr id="5" name="Picture 4">
            <a:extLst>
              <a:ext uri="{FF2B5EF4-FFF2-40B4-BE49-F238E27FC236}">
                <a16:creationId xmlns:a16="http://schemas.microsoft.com/office/drawing/2014/main" id="{148FB5A4-7477-3F5D-960C-B9EC5F36A155}"/>
              </a:ext>
            </a:extLst>
          </p:cNvPr>
          <p:cNvPicPr>
            <a:picLocks noChangeAspect="1"/>
          </p:cNvPicPr>
          <p:nvPr/>
        </p:nvPicPr>
        <p:blipFill>
          <a:blip r:embed="rId2"/>
          <a:stretch>
            <a:fillRect/>
          </a:stretch>
        </p:blipFill>
        <p:spPr>
          <a:xfrm>
            <a:off x="2718152" y="2240629"/>
            <a:ext cx="7377471" cy="4274796"/>
          </a:xfrm>
          <a:prstGeom prst="rect">
            <a:avLst/>
          </a:prstGeom>
        </p:spPr>
      </p:pic>
    </p:spTree>
    <p:extLst>
      <p:ext uri="{BB962C8B-B14F-4D97-AF65-F5344CB8AC3E}">
        <p14:creationId xmlns:p14="http://schemas.microsoft.com/office/powerpoint/2010/main" val="2009266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94393-93F6-DD18-0888-FE18D37798A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B7100BC-4C0D-9E16-0BF3-5D732359F0AD}"/>
              </a:ext>
            </a:extLst>
          </p:cNvPr>
          <p:cNvSpPr txBox="1"/>
          <p:nvPr/>
        </p:nvSpPr>
        <p:spPr>
          <a:xfrm>
            <a:off x="1957034" y="366536"/>
            <a:ext cx="3020379" cy="769441"/>
          </a:xfrm>
          <a:prstGeom prst="rect">
            <a:avLst/>
          </a:prstGeom>
          <a:noFill/>
        </p:spPr>
        <p:txBody>
          <a:bodyPr wrap="square" rtlCol="0">
            <a:spAutoFit/>
          </a:bodyPr>
          <a:lstStyle/>
          <a:p>
            <a:r>
              <a:rPr lang="en-US" sz="4400" b="1" dirty="0">
                <a:latin typeface="Bahnschrift SemiBold Condensed" panose="020B0502040204020203" pitchFamily="34" charset="0"/>
              </a:rPr>
              <a:t>RESULTS :</a:t>
            </a:r>
            <a:endParaRPr lang="en-US" sz="4400" dirty="0">
              <a:latin typeface="Bahnschrift SemiBold Condensed" panose="020B0502040204020203" pitchFamily="34" charset="0"/>
            </a:endParaRPr>
          </a:p>
        </p:txBody>
      </p:sp>
      <p:sp>
        <p:nvSpPr>
          <p:cNvPr id="4" name="TextBox 3">
            <a:extLst>
              <a:ext uri="{FF2B5EF4-FFF2-40B4-BE49-F238E27FC236}">
                <a16:creationId xmlns:a16="http://schemas.microsoft.com/office/drawing/2014/main" id="{9007D165-FF44-678E-8C50-01C2DEB9DED1}"/>
              </a:ext>
            </a:extLst>
          </p:cNvPr>
          <p:cNvSpPr txBox="1"/>
          <p:nvPr/>
        </p:nvSpPr>
        <p:spPr>
          <a:xfrm>
            <a:off x="4069299" y="458868"/>
            <a:ext cx="6596678" cy="584775"/>
          </a:xfrm>
          <a:prstGeom prst="rect">
            <a:avLst/>
          </a:prstGeom>
          <a:noFill/>
        </p:spPr>
        <p:txBody>
          <a:bodyPr wrap="none" rtlCol="0">
            <a:spAutoFit/>
          </a:bodyPr>
          <a:lstStyle/>
          <a:p>
            <a:r>
              <a:rPr lang="en-US" sz="3200" dirty="0">
                <a:latin typeface="Bahnschrift SemiBold Condensed" panose="020B0502040204020203" pitchFamily="34" charset="0"/>
              </a:rPr>
              <a:t>Matplotlib and Seaborn (EDA with Visualization)</a:t>
            </a:r>
          </a:p>
        </p:txBody>
      </p:sp>
      <p:sp>
        <p:nvSpPr>
          <p:cNvPr id="7" name="TextBox 6">
            <a:extLst>
              <a:ext uri="{FF2B5EF4-FFF2-40B4-BE49-F238E27FC236}">
                <a16:creationId xmlns:a16="http://schemas.microsoft.com/office/drawing/2014/main" id="{3F9CA52B-AAB5-7DD6-12EC-605478EC1671}"/>
              </a:ext>
            </a:extLst>
          </p:cNvPr>
          <p:cNvSpPr txBox="1"/>
          <p:nvPr/>
        </p:nvSpPr>
        <p:spPr>
          <a:xfrm>
            <a:off x="1957034" y="1380526"/>
            <a:ext cx="4487126"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latin typeface="Bahnschrift SemiBold Condensed" panose="020B0502040204020203" pitchFamily="34" charset="0"/>
              </a:rPr>
              <a:t>The launch success yearly trend</a:t>
            </a:r>
          </a:p>
        </p:txBody>
      </p:sp>
      <p:pic>
        <p:nvPicPr>
          <p:cNvPr id="6" name="Picture 5" descr="A graph with a line going up&#10;&#10;AI-generated content may be incorrect.">
            <a:extLst>
              <a:ext uri="{FF2B5EF4-FFF2-40B4-BE49-F238E27FC236}">
                <a16:creationId xmlns:a16="http://schemas.microsoft.com/office/drawing/2014/main" id="{6D845121-6E19-8458-25C8-99F6EF167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083" y="2138911"/>
            <a:ext cx="7107259" cy="4352553"/>
          </a:xfrm>
          <a:prstGeom prst="rect">
            <a:avLst/>
          </a:prstGeom>
        </p:spPr>
      </p:pic>
    </p:spTree>
    <p:extLst>
      <p:ext uri="{BB962C8B-B14F-4D97-AF65-F5344CB8AC3E}">
        <p14:creationId xmlns:p14="http://schemas.microsoft.com/office/powerpoint/2010/main" val="3455267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0E0C2-ADD9-06F3-A644-2549A5B02C2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8AC2791-CD4A-5EB2-5E91-694AB8CC7A2C}"/>
              </a:ext>
            </a:extLst>
          </p:cNvPr>
          <p:cNvSpPr txBox="1"/>
          <p:nvPr/>
        </p:nvSpPr>
        <p:spPr>
          <a:xfrm>
            <a:off x="1957034" y="366536"/>
            <a:ext cx="3020379" cy="769441"/>
          </a:xfrm>
          <a:prstGeom prst="rect">
            <a:avLst/>
          </a:prstGeom>
          <a:noFill/>
        </p:spPr>
        <p:txBody>
          <a:bodyPr wrap="square" rtlCol="0">
            <a:spAutoFit/>
          </a:bodyPr>
          <a:lstStyle/>
          <a:p>
            <a:r>
              <a:rPr lang="en-US" sz="4400" b="1" dirty="0">
                <a:latin typeface="Bahnschrift SemiBold Condensed" panose="020B0502040204020203" pitchFamily="34" charset="0"/>
              </a:rPr>
              <a:t>RESULTS :</a:t>
            </a:r>
            <a:endParaRPr lang="en-US" sz="4400" dirty="0">
              <a:latin typeface="Bahnschrift SemiBold Condensed" panose="020B0502040204020203" pitchFamily="34" charset="0"/>
            </a:endParaRPr>
          </a:p>
        </p:txBody>
      </p:sp>
      <p:sp>
        <p:nvSpPr>
          <p:cNvPr id="4" name="TextBox 3">
            <a:extLst>
              <a:ext uri="{FF2B5EF4-FFF2-40B4-BE49-F238E27FC236}">
                <a16:creationId xmlns:a16="http://schemas.microsoft.com/office/drawing/2014/main" id="{EEC820DF-8D08-501C-45AB-A5D032C4DC56}"/>
              </a:ext>
            </a:extLst>
          </p:cNvPr>
          <p:cNvSpPr txBox="1"/>
          <p:nvPr/>
        </p:nvSpPr>
        <p:spPr>
          <a:xfrm>
            <a:off x="4069299" y="458868"/>
            <a:ext cx="1090363" cy="584775"/>
          </a:xfrm>
          <a:prstGeom prst="rect">
            <a:avLst/>
          </a:prstGeom>
          <a:noFill/>
        </p:spPr>
        <p:txBody>
          <a:bodyPr wrap="none" rtlCol="0">
            <a:spAutoFit/>
          </a:bodyPr>
          <a:lstStyle/>
          <a:p>
            <a:r>
              <a:rPr lang="en-US" sz="3200" dirty="0">
                <a:latin typeface="Bahnschrift SemiBold Condensed" panose="020B0502040204020203" pitchFamily="34" charset="0"/>
              </a:rPr>
              <a:t>Folium</a:t>
            </a:r>
          </a:p>
        </p:txBody>
      </p:sp>
      <p:sp>
        <p:nvSpPr>
          <p:cNvPr id="7" name="TextBox 6">
            <a:extLst>
              <a:ext uri="{FF2B5EF4-FFF2-40B4-BE49-F238E27FC236}">
                <a16:creationId xmlns:a16="http://schemas.microsoft.com/office/drawing/2014/main" id="{84EA48D2-7687-1BFC-071A-FB6030A2684C}"/>
              </a:ext>
            </a:extLst>
          </p:cNvPr>
          <p:cNvSpPr txBox="1"/>
          <p:nvPr/>
        </p:nvSpPr>
        <p:spPr>
          <a:xfrm>
            <a:off x="1957034" y="1380526"/>
            <a:ext cx="343235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latin typeface="Bahnschrift SemiBold Condensed" panose="020B0502040204020203" pitchFamily="34" charset="0"/>
              </a:rPr>
              <a:t>All launch sites on map</a:t>
            </a:r>
          </a:p>
        </p:txBody>
      </p:sp>
      <p:pic>
        <p:nvPicPr>
          <p:cNvPr id="2" name="Picture 1">
            <a:extLst>
              <a:ext uri="{FF2B5EF4-FFF2-40B4-BE49-F238E27FC236}">
                <a16:creationId xmlns:a16="http://schemas.microsoft.com/office/drawing/2014/main" id="{755AD855-EEBC-31E3-4FFB-6CB6B24C196D}"/>
              </a:ext>
            </a:extLst>
          </p:cNvPr>
          <p:cNvPicPr>
            <a:picLocks noChangeAspect="1"/>
          </p:cNvPicPr>
          <p:nvPr/>
        </p:nvPicPr>
        <p:blipFill>
          <a:blip r:embed="rId2"/>
          <a:stretch>
            <a:fillRect/>
          </a:stretch>
        </p:blipFill>
        <p:spPr>
          <a:xfrm>
            <a:off x="2646164" y="2240629"/>
            <a:ext cx="7654413" cy="3911225"/>
          </a:xfrm>
          <a:prstGeom prst="rect">
            <a:avLst/>
          </a:prstGeom>
        </p:spPr>
      </p:pic>
    </p:spTree>
    <p:extLst>
      <p:ext uri="{BB962C8B-B14F-4D97-AF65-F5344CB8AC3E}">
        <p14:creationId xmlns:p14="http://schemas.microsoft.com/office/powerpoint/2010/main" val="1157188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4DD8F-DE37-583A-0DF5-B9D45BA7A55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507083A-823B-41FC-6421-967D7E2C6E01}"/>
              </a:ext>
            </a:extLst>
          </p:cNvPr>
          <p:cNvSpPr txBox="1"/>
          <p:nvPr/>
        </p:nvSpPr>
        <p:spPr>
          <a:xfrm>
            <a:off x="1957034" y="366536"/>
            <a:ext cx="3020379" cy="769441"/>
          </a:xfrm>
          <a:prstGeom prst="rect">
            <a:avLst/>
          </a:prstGeom>
          <a:noFill/>
        </p:spPr>
        <p:txBody>
          <a:bodyPr wrap="square" rtlCol="0">
            <a:spAutoFit/>
          </a:bodyPr>
          <a:lstStyle/>
          <a:p>
            <a:r>
              <a:rPr lang="en-US" sz="4400" b="1" dirty="0">
                <a:latin typeface="Bahnschrift SemiBold Condensed" panose="020B0502040204020203" pitchFamily="34" charset="0"/>
              </a:rPr>
              <a:t>RESULTS :</a:t>
            </a:r>
            <a:endParaRPr lang="en-US" sz="4400" dirty="0">
              <a:latin typeface="Bahnschrift SemiBold Condensed" panose="020B0502040204020203" pitchFamily="34" charset="0"/>
            </a:endParaRPr>
          </a:p>
        </p:txBody>
      </p:sp>
      <p:sp>
        <p:nvSpPr>
          <p:cNvPr id="4" name="TextBox 3">
            <a:extLst>
              <a:ext uri="{FF2B5EF4-FFF2-40B4-BE49-F238E27FC236}">
                <a16:creationId xmlns:a16="http://schemas.microsoft.com/office/drawing/2014/main" id="{71346608-9066-3BD6-A477-17AF4CD69A2E}"/>
              </a:ext>
            </a:extLst>
          </p:cNvPr>
          <p:cNvSpPr txBox="1"/>
          <p:nvPr/>
        </p:nvSpPr>
        <p:spPr>
          <a:xfrm>
            <a:off x="4069299" y="458868"/>
            <a:ext cx="1090363" cy="584775"/>
          </a:xfrm>
          <a:prstGeom prst="rect">
            <a:avLst/>
          </a:prstGeom>
          <a:noFill/>
        </p:spPr>
        <p:txBody>
          <a:bodyPr wrap="none" rtlCol="0">
            <a:spAutoFit/>
          </a:bodyPr>
          <a:lstStyle/>
          <a:p>
            <a:r>
              <a:rPr lang="en-US" sz="3200" dirty="0">
                <a:latin typeface="Bahnschrift SemiBold Condensed" panose="020B0502040204020203" pitchFamily="34" charset="0"/>
              </a:rPr>
              <a:t>Folium</a:t>
            </a:r>
          </a:p>
        </p:txBody>
      </p:sp>
      <p:sp>
        <p:nvSpPr>
          <p:cNvPr id="7" name="TextBox 6">
            <a:extLst>
              <a:ext uri="{FF2B5EF4-FFF2-40B4-BE49-F238E27FC236}">
                <a16:creationId xmlns:a16="http://schemas.microsoft.com/office/drawing/2014/main" id="{9CFEAFA9-DED7-EA42-313E-497A8C777DEA}"/>
              </a:ext>
            </a:extLst>
          </p:cNvPr>
          <p:cNvSpPr txBox="1"/>
          <p:nvPr/>
        </p:nvSpPr>
        <p:spPr>
          <a:xfrm>
            <a:off x="1957034" y="1336983"/>
            <a:ext cx="9944680" cy="1200329"/>
          </a:xfrm>
          <a:prstGeom prst="rect">
            <a:avLst/>
          </a:prstGeom>
          <a:noFill/>
        </p:spPr>
        <p:txBody>
          <a:bodyPr wrap="square" rtlCol="0">
            <a:spAutoFit/>
          </a:bodyPr>
          <a:lstStyle/>
          <a:p>
            <a:pPr marL="457200" indent="-457200" algn="just">
              <a:buFont typeface="Arial" panose="020B0604020202020204" pitchFamily="34" charset="0"/>
              <a:buChar char="•"/>
            </a:pPr>
            <a:r>
              <a:rPr lang="en-US" sz="2400" dirty="0">
                <a:latin typeface="Bahnschrift SemiBold Condensed" panose="020B0502040204020203" pitchFamily="34" charset="0"/>
              </a:rPr>
              <a:t>The succeeded launches and failed launches for each site on map</a:t>
            </a:r>
          </a:p>
          <a:p>
            <a:pPr marL="914400" lvl="1" indent="-457200" algn="just">
              <a:buFont typeface="Arial" panose="020B0604020202020204" pitchFamily="34" charset="0"/>
              <a:buChar char="•"/>
            </a:pPr>
            <a:r>
              <a:rPr lang="en-US" sz="2400" dirty="0">
                <a:latin typeface="Bahnschrift SemiBold Condensed" panose="020B0502040204020203" pitchFamily="34" charset="0"/>
              </a:rPr>
              <a:t>If we zoom in on one of the launch site, we can see green and red tags. Each green tag represents a successful launch while each red tag represents a failed launch</a:t>
            </a:r>
          </a:p>
        </p:txBody>
      </p:sp>
      <p:pic>
        <p:nvPicPr>
          <p:cNvPr id="5" name="Picture 4">
            <a:extLst>
              <a:ext uri="{FF2B5EF4-FFF2-40B4-BE49-F238E27FC236}">
                <a16:creationId xmlns:a16="http://schemas.microsoft.com/office/drawing/2014/main" id="{E37F12B4-F0A1-CA3B-ECD8-57DA44B39782}"/>
              </a:ext>
            </a:extLst>
          </p:cNvPr>
          <p:cNvPicPr>
            <a:picLocks noChangeAspect="1"/>
          </p:cNvPicPr>
          <p:nvPr/>
        </p:nvPicPr>
        <p:blipFill>
          <a:blip r:embed="rId2"/>
          <a:stretch>
            <a:fillRect/>
          </a:stretch>
        </p:blipFill>
        <p:spPr>
          <a:xfrm>
            <a:off x="2951549" y="2853783"/>
            <a:ext cx="8495071" cy="3545349"/>
          </a:xfrm>
          <a:prstGeom prst="rect">
            <a:avLst/>
          </a:prstGeom>
        </p:spPr>
      </p:pic>
    </p:spTree>
    <p:extLst>
      <p:ext uri="{BB962C8B-B14F-4D97-AF65-F5344CB8AC3E}">
        <p14:creationId xmlns:p14="http://schemas.microsoft.com/office/powerpoint/2010/main" val="2740351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A91CE-E69E-58CF-8102-07A2B271BE0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EC3B089-A860-B1BF-493A-C4BA7D58E1D7}"/>
              </a:ext>
            </a:extLst>
          </p:cNvPr>
          <p:cNvSpPr txBox="1"/>
          <p:nvPr/>
        </p:nvSpPr>
        <p:spPr>
          <a:xfrm>
            <a:off x="1594101" y="366534"/>
            <a:ext cx="3020379" cy="769441"/>
          </a:xfrm>
          <a:prstGeom prst="rect">
            <a:avLst/>
          </a:prstGeom>
          <a:noFill/>
        </p:spPr>
        <p:txBody>
          <a:bodyPr wrap="square" rtlCol="0">
            <a:spAutoFit/>
          </a:bodyPr>
          <a:lstStyle/>
          <a:p>
            <a:r>
              <a:rPr lang="en-US" sz="4400" b="1" dirty="0">
                <a:latin typeface="Bahnschrift SemiBold Condensed" panose="020B0502040204020203" pitchFamily="34" charset="0"/>
              </a:rPr>
              <a:t>RESULTS :</a:t>
            </a:r>
            <a:endParaRPr lang="en-US" sz="4400" dirty="0">
              <a:latin typeface="Bahnschrift SemiBold Condensed" panose="020B0502040204020203" pitchFamily="34" charset="0"/>
            </a:endParaRPr>
          </a:p>
        </p:txBody>
      </p:sp>
      <p:sp>
        <p:nvSpPr>
          <p:cNvPr id="4" name="TextBox 3">
            <a:extLst>
              <a:ext uri="{FF2B5EF4-FFF2-40B4-BE49-F238E27FC236}">
                <a16:creationId xmlns:a16="http://schemas.microsoft.com/office/drawing/2014/main" id="{FE4DDAEC-48B7-987B-F26F-BB71E9867337}"/>
              </a:ext>
            </a:extLst>
          </p:cNvPr>
          <p:cNvSpPr txBox="1"/>
          <p:nvPr/>
        </p:nvSpPr>
        <p:spPr>
          <a:xfrm>
            <a:off x="3524117" y="458866"/>
            <a:ext cx="1090363" cy="584775"/>
          </a:xfrm>
          <a:prstGeom prst="rect">
            <a:avLst/>
          </a:prstGeom>
          <a:noFill/>
        </p:spPr>
        <p:txBody>
          <a:bodyPr wrap="none" rtlCol="0">
            <a:spAutoFit/>
          </a:bodyPr>
          <a:lstStyle/>
          <a:p>
            <a:r>
              <a:rPr lang="en-US" sz="3200" dirty="0">
                <a:latin typeface="Bahnschrift SemiBold Condensed" panose="020B0502040204020203" pitchFamily="34" charset="0"/>
              </a:rPr>
              <a:t>Folium</a:t>
            </a:r>
          </a:p>
        </p:txBody>
      </p:sp>
      <p:sp>
        <p:nvSpPr>
          <p:cNvPr id="7" name="TextBox 6">
            <a:extLst>
              <a:ext uri="{FF2B5EF4-FFF2-40B4-BE49-F238E27FC236}">
                <a16:creationId xmlns:a16="http://schemas.microsoft.com/office/drawing/2014/main" id="{341A7B36-F1C2-79B0-EFEF-635D85D7867F}"/>
              </a:ext>
            </a:extLst>
          </p:cNvPr>
          <p:cNvSpPr txBox="1"/>
          <p:nvPr/>
        </p:nvSpPr>
        <p:spPr>
          <a:xfrm>
            <a:off x="1219201" y="1228309"/>
            <a:ext cx="10595428" cy="1200329"/>
          </a:xfrm>
          <a:prstGeom prst="rect">
            <a:avLst/>
          </a:prstGeom>
          <a:noFill/>
        </p:spPr>
        <p:txBody>
          <a:bodyPr wrap="square" rtlCol="0">
            <a:spAutoFit/>
          </a:bodyPr>
          <a:lstStyle/>
          <a:p>
            <a:pPr marL="457200" indent="-457200" algn="just">
              <a:buFont typeface="Arial" panose="020B0604020202020204" pitchFamily="34" charset="0"/>
              <a:buChar char="•"/>
            </a:pPr>
            <a:r>
              <a:rPr lang="en-US" sz="2400" dirty="0">
                <a:latin typeface="Bahnschrift SemiBold Condensed" panose="020B0502040204020203" pitchFamily="34" charset="0"/>
              </a:rPr>
              <a:t>The distances between a launch site to its proximities such as the nearest city, railway, or highway</a:t>
            </a:r>
          </a:p>
          <a:p>
            <a:pPr marL="457200" indent="-457200" algn="just">
              <a:buFont typeface="Arial" panose="020B0604020202020204" pitchFamily="34" charset="0"/>
              <a:buChar char="•"/>
            </a:pPr>
            <a:r>
              <a:rPr lang="en-US" sz="2400" dirty="0">
                <a:latin typeface="Bahnschrift SemiBold Condensed" panose="020B0502040204020203" pitchFamily="34" charset="0"/>
              </a:rPr>
              <a:t>The picture below shows the distance between the VAFB SLC-4E launch site and the nearest coastline</a:t>
            </a:r>
          </a:p>
        </p:txBody>
      </p:sp>
      <p:pic>
        <p:nvPicPr>
          <p:cNvPr id="2" name="Picture 1">
            <a:extLst>
              <a:ext uri="{FF2B5EF4-FFF2-40B4-BE49-F238E27FC236}">
                <a16:creationId xmlns:a16="http://schemas.microsoft.com/office/drawing/2014/main" id="{FDDA2A81-7EED-4922-EAF6-CCD1D15B2B17}"/>
              </a:ext>
            </a:extLst>
          </p:cNvPr>
          <p:cNvPicPr>
            <a:picLocks noChangeAspect="1"/>
          </p:cNvPicPr>
          <p:nvPr/>
        </p:nvPicPr>
        <p:blipFill rotWithShape="1">
          <a:blip r:embed="rId2"/>
          <a:srcRect l="32712" t="15961"/>
          <a:stretch/>
        </p:blipFill>
        <p:spPr>
          <a:xfrm>
            <a:off x="3967699" y="2925662"/>
            <a:ext cx="6120581" cy="3349659"/>
          </a:xfrm>
          <a:prstGeom prst="rect">
            <a:avLst/>
          </a:prstGeom>
        </p:spPr>
      </p:pic>
    </p:spTree>
    <p:extLst>
      <p:ext uri="{BB962C8B-B14F-4D97-AF65-F5344CB8AC3E}">
        <p14:creationId xmlns:p14="http://schemas.microsoft.com/office/powerpoint/2010/main" val="3546144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CD38F-13F0-FCF2-4604-E9843F94E12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3C4D1B3-E0C1-0FDF-7316-6C958793529F}"/>
              </a:ext>
            </a:extLst>
          </p:cNvPr>
          <p:cNvSpPr txBox="1"/>
          <p:nvPr/>
        </p:nvSpPr>
        <p:spPr>
          <a:xfrm>
            <a:off x="1594101" y="366534"/>
            <a:ext cx="3020379" cy="769441"/>
          </a:xfrm>
          <a:prstGeom prst="rect">
            <a:avLst/>
          </a:prstGeom>
          <a:noFill/>
        </p:spPr>
        <p:txBody>
          <a:bodyPr wrap="square" rtlCol="0">
            <a:spAutoFit/>
          </a:bodyPr>
          <a:lstStyle/>
          <a:p>
            <a:r>
              <a:rPr lang="en-US" sz="4400" b="1" dirty="0">
                <a:latin typeface="Bahnschrift SemiBold Condensed" panose="020B0502040204020203" pitchFamily="34" charset="0"/>
              </a:rPr>
              <a:t>RESULTS :</a:t>
            </a:r>
            <a:endParaRPr lang="en-US" sz="4400" dirty="0">
              <a:latin typeface="Bahnschrift SemiBold Condensed" panose="020B0502040204020203" pitchFamily="34" charset="0"/>
            </a:endParaRPr>
          </a:p>
        </p:txBody>
      </p:sp>
      <p:sp>
        <p:nvSpPr>
          <p:cNvPr id="4" name="TextBox 3">
            <a:extLst>
              <a:ext uri="{FF2B5EF4-FFF2-40B4-BE49-F238E27FC236}">
                <a16:creationId xmlns:a16="http://schemas.microsoft.com/office/drawing/2014/main" id="{00686CFF-C94C-36FD-69AC-7EC0F1B358C4}"/>
              </a:ext>
            </a:extLst>
          </p:cNvPr>
          <p:cNvSpPr txBox="1"/>
          <p:nvPr/>
        </p:nvSpPr>
        <p:spPr>
          <a:xfrm>
            <a:off x="3524117" y="458866"/>
            <a:ext cx="848309" cy="584775"/>
          </a:xfrm>
          <a:prstGeom prst="rect">
            <a:avLst/>
          </a:prstGeom>
          <a:noFill/>
        </p:spPr>
        <p:txBody>
          <a:bodyPr wrap="none" rtlCol="0">
            <a:spAutoFit/>
          </a:bodyPr>
          <a:lstStyle/>
          <a:p>
            <a:r>
              <a:rPr lang="en-US" sz="3200" dirty="0">
                <a:latin typeface="Bahnschrift SemiBold Condensed" panose="020B0502040204020203" pitchFamily="34" charset="0"/>
              </a:rPr>
              <a:t>Dash</a:t>
            </a:r>
          </a:p>
        </p:txBody>
      </p:sp>
      <p:sp>
        <p:nvSpPr>
          <p:cNvPr id="7" name="TextBox 6">
            <a:extLst>
              <a:ext uri="{FF2B5EF4-FFF2-40B4-BE49-F238E27FC236}">
                <a16:creationId xmlns:a16="http://schemas.microsoft.com/office/drawing/2014/main" id="{E6C0E2D7-630C-AAFD-AABE-6FC7AAF5F26E}"/>
              </a:ext>
            </a:extLst>
          </p:cNvPr>
          <p:cNvSpPr txBox="1"/>
          <p:nvPr/>
        </p:nvSpPr>
        <p:spPr>
          <a:xfrm>
            <a:off x="1219201" y="1228309"/>
            <a:ext cx="10595428" cy="2308324"/>
          </a:xfrm>
          <a:prstGeom prst="rect">
            <a:avLst/>
          </a:prstGeom>
          <a:noFill/>
        </p:spPr>
        <p:txBody>
          <a:bodyPr wrap="square" rtlCol="0">
            <a:spAutoFit/>
          </a:bodyPr>
          <a:lstStyle/>
          <a:p>
            <a:pPr marL="457200" indent="-457200">
              <a:buFont typeface="Arial" panose="020B0604020202020204" pitchFamily="34" charset="0"/>
              <a:buChar char="•"/>
            </a:pPr>
            <a:r>
              <a:rPr lang="en-US" sz="2400" dirty="0">
                <a:latin typeface="Bahnschrift SemiBold Condensed" panose="020B0502040204020203" pitchFamily="34" charset="0"/>
              </a:rPr>
              <a:t>The picture below shows a pie chart when launch site CCAFS LC-40 is chosen.</a:t>
            </a:r>
            <a:br>
              <a:rPr lang="en-US" sz="2400" dirty="0">
                <a:latin typeface="Bahnschrift SemiBold Condensed" panose="020B0502040204020203" pitchFamily="34" charset="0"/>
              </a:rPr>
            </a:br>
            <a:endParaRPr lang="en-US" sz="2400" dirty="0">
              <a:latin typeface="Bahnschrift SemiBold Condensed" panose="020B0502040204020203" pitchFamily="34" charset="0"/>
            </a:endParaRPr>
          </a:p>
          <a:p>
            <a:pPr marL="457200" indent="-457200">
              <a:buFont typeface="Arial" panose="020B0604020202020204" pitchFamily="34" charset="0"/>
              <a:buChar char="•"/>
            </a:pPr>
            <a:r>
              <a:rPr lang="en-US" sz="2400" dirty="0">
                <a:latin typeface="Bahnschrift SemiBold Condensed" panose="020B0502040204020203" pitchFamily="34" charset="0"/>
              </a:rPr>
              <a:t>0 represents failed launches while 1 represents successful launches. We can see that 73.1% of launches done at CCAFS LC-40 are failed launches.</a:t>
            </a:r>
            <a:br>
              <a:rPr lang="en-US" sz="2400" dirty="0">
                <a:latin typeface="Bahnschrift SemiBold Condensed" panose="020B0502040204020203" pitchFamily="34" charset="0"/>
              </a:rPr>
            </a:br>
            <a:endParaRPr lang="en-US" sz="2400" dirty="0">
              <a:latin typeface="Bahnschrift SemiBold Condensed" panose="020B0502040204020203" pitchFamily="34" charset="0"/>
            </a:endParaRPr>
          </a:p>
          <a:p>
            <a:pPr marL="457200" indent="-457200">
              <a:buFont typeface="Arial" panose="020B0604020202020204" pitchFamily="34" charset="0"/>
              <a:buChar char="•"/>
            </a:pPr>
            <a:endParaRPr lang="en-US" sz="2400" dirty="0">
              <a:latin typeface="Bahnschrift SemiBold Condensed" panose="020B0502040204020203" pitchFamily="34" charset="0"/>
            </a:endParaRPr>
          </a:p>
        </p:txBody>
      </p:sp>
      <p:pic>
        <p:nvPicPr>
          <p:cNvPr id="5" name="Picture 4">
            <a:extLst>
              <a:ext uri="{FF2B5EF4-FFF2-40B4-BE49-F238E27FC236}">
                <a16:creationId xmlns:a16="http://schemas.microsoft.com/office/drawing/2014/main" id="{90587E49-17F7-A5C4-5F2C-EBD0377BCECC}"/>
              </a:ext>
            </a:extLst>
          </p:cNvPr>
          <p:cNvPicPr>
            <a:picLocks noChangeAspect="1"/>
          </p:cNvPicPr>
          <p:nvPr/>
        </p:nvPicPr>
        <p:blipFill>
          <a:blip r:embed="rId2"/>
          <a:stretch>
            <a:fillRect/>
          </a:stretch>
        </p:blipFill>
        <p:spPr>
          <a:xfrm>
            <a:off x="2421415" y="3003857"/>
            <a:ext cx="8775290" cy="3619807"/>
          </a:xfrm>
          <a:prstGeom prst="rect">
            <a:avLst/>
          </a:prstGeom>
        </p:spPr>
      </p:pic>
    </p:spTree>
    <p:extLst>
      <p:ext uri="{BB962C8B-B14F-4D97-AF65-F5344CB8AC3E}">
        <p14:creationId xmlns:p14="http://schemas.microsoft.com/office/powerpoint/2010/main" val="1391124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C21BE-0277-3E89-FA60-C3465D37E09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0F8E4C2-8DA9-7AB2-B6F3-FB7001B3B8BE}"/>
              </a:ext>
            </a:extLst>
          </p:cNvPr>
          <p:cNvSpPr txBox="1"/>
          <p:nvPr/>
        </p:nvSpPr>
        <p:spPr>
          <a:xfrm>
            <a:off x="1594101" y="366534"/>
            <a:ext cx="3020379" cy="769441"/>
          </a:xfrm>
          <a:prstGeom prst="rect">
            <a:avLst/>
          </a:prstGeom>
          <a:noFill/>
        </p:spPr>
        <p:txBody>
          <a:bodyPr wrap="square" rtlCol="0">
            <a:spAutoFit/>
          </a:bodyPr>
          <a:lstStyle/>
          <a:p>
            <a:r>
              <a:rPr lang="en-US" sz="4400" b="1" dirty="0">
                <a:latin typeface="Bahnschrift SemiBold Condensed" panose="020B0502040204020203" pitchFamily="34" charset="0"/>
              </a:rPr>
              <a:t>RESULTS :</a:t>
            </a:r>
            <a:endParaRPr lang="en-US" sz="4400" dirty="0">
              <a:latin typeface="Bahnschrift SemiBold Condensed" panose="020B0502040204020203" pitchFamily="34" charset="0"/>
            </a:endParaRPr>
          </a:p>
        </p:txBody>
      </p:sp>
      <p:sp>
        <p:nvSpPr>
          <p:cNvPr id="4" name="TextBox 3">
            <a:extLst>
              <a:ext uri="{FF2B5EF4-FFF2-40B4-BE49-F238E27FC236}">
                <a16:creationId xmlns:a16="http://schemas.microsoft.com/office/drawing/2014/main" id="{02DAB1E3-BDD2-AB77-1171-5C6C21F717D5}"/>
              </a:ext>
            </a:extLst>
          </p:cNvPr>
          <p:cNvSpPr txBox="1"/>
          <p:nvPr/>
        </p:nvSpPr>
        <p:spPr>
          <a:xfrm>
            <a:off x="3524117" y="458866"/>
            <a:ext cx="848309" cy="584775"/>
          </a:xfrm>
          <a:prstGeom prst="rect">
            <a:avLst/>
          </a:prstGeom>
          <a:noFill/>
        </p:spPr>
        <p:txBody>
          <a:bodyPr wrap="none" rtlCol="0">
            <a:spAutoFit/>
          </a:bodyPr>
          <a:lstStyle/>
          <a:p>
            <a:r>
              <a:rPr lang="en-US" sz="3200" dirty="0">
                <a:latin typeface="Bahnschrift SemiBold Condensed" panose="020B0502040204020203" pitchFamily="34" charset="0"/>
              </a:rPr>
              <a:t>Dash</a:t>
            </a:r>
          </a:p>
        </p:txBody>
      </p:sp>
      <p:sp>
        <p:nvSpPr>
          <p:cNvPr id="7" name="TextBox 6">
            <a:extLst>
              <a:ext uri="{FF2B5EF4-FFF2-40B4-BE49-F238E27FC236}">
                <a16:creationId xmlns:a16="http://schemas.microsoft.com/office/drawing/2014/main" id="{0AD4EDF0-8F32-BD26-714A-693B9C77CB19}"/>
              </a:ext>
            </a:extLst>
          </p:cNvPr>
          <p:cNvSpPr txBox="1"/>
          <p:nvPr/>
        </p:nvSpPr>
        <p:spPr>
          <a:xfrm>
            <a:off x="1219201" y="1228309"/>
            <a:ext cx="10595428" cy="1200329"/>
          </a:xfrm>
          <a:prstGeom prst="rect">
            <a:avLst/>
          </a:prstGeom>
          <a:noFill/>
        </p:spPr>
        <p:txBody>
          <a:bodyPr wrap="square" rtlCol="0">
            <a:spAutoFit/>
          </a:bodyPr>
          <a:lstStyle/>
          <a:p>
            <a:pPr marL="457200" indent="-457200">
              <a:buFont typeface="Arial" panose="020B0604020202020204" pitchFamily="34" charset="0"/>
              <a:buChar char="•"/>
            </a:pPr>
            <a:r>
              <a:rPr lang="en-US" sz="2400" dirty="0">
                <a:latin typeface="Bahnschrift SemiBold Condensed" panose="020B0502040204020203" pitchFamily="34" charset="0"/>
              </a:rPr>
              <a:t>The picture below shows a scatterplot when the payload mass range is set to be from 2000kg to 8000kg.</a:t>
            </a:r>
          </a:p>
          <a:p>
            <a:pPr marL="457200" indent="-457200">
              <a:buFont typeface="Arial" panose="020B0604020202020204" pitchFamily="34" charset="0"/>
              <a:buChar char="•"/>
            </a:pPr>
            <a:r>
              <a:rPr lang="en-US" sz="2400" dirty="0">
                <a:latin typeface="Bahnschrift SemiBold Condensed" panose="020B0502040204020203" pitchFamily="34" charset="0"/>
              </a:rPr>
              <a:t>Class 0 represents failed launches while class 1 represents successful launches. </a:t>
            </a:r>
          </a:p>
        </p:txBody>
      </p:sp>
      <p:pic>
        <p:nvPicPr>
          <p:cNvPr id="2" name="Picture 1">
            <a:extLst>
              <a:ext uri="{FF2B5EF4-FFF2-40B4-BE49-F238E27FC236}">
                <a16:creationId xmlns:a16="http://schemas.microsoft.com/office/drawing/2014/main" id="{2336AC91-27E5-8B76-61E6-7569706F1327}"/>
              </a:ext>
            </a:extLst>
          </p:cNvPr>
          <p:cNvPicPr>
            <a:picLocks noChangeAspect="1"/>
          </p:cNvPicPr>
          <p:nvPr/>
        </p:nvPicPr>
        <p:blipFill>
          <a:blip r:embed="rId2"/>
          <a:stretch>
            <a:fillRect/>
          </a:stretch>
        </p:blipFill>
        <p:spPr>
          <a:xfrm>
            <a:off x="1775308" y="2963283"/>
            <a:ext cx="9483213" cy="3435851"/>
          </a:xfrm>
          <a:prstGeom prst="rect">
            <a:avLst/>
          </a:prstGeom>
        </p:spPr>
      </p:pic>
    </p:spTree>
    <p:extLst>
      <p:ext uri="{BB962C8B-B14F-4D97-AF65-F5344CB8AC3E}">
        <p14:creationId xmlns:p14="http://schemas.microsoft.com/office/powerpoint/2010/main" val="2662491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00F4D-C071-5CFA-9B6C-C55B1E9F611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7A8D9CC-ED0E-C324-9D8D-0765EDDBFCE6}"/>
              </a:ext>
            </a:extLst>
          </p:cNvPr>
          <p:cNvSpPr txBox="1"/>
          <p:nvPr/>
        </p:nvSpPr>
        <p:spPr>
          <a:xfrm>
            <a:off x="1594101" y="366534"/>
            <a:ext cx="3020379" cy="769441"/>
          </a:xfrm>
          <a:prstGeom prst="rect">
            <a:avLst/>
          </a:prstGeom>
          <a:noFill/>
        </p:spPr>
        <p:txBody>
          <a:bodyPr wrap="square" rtlCol="0">
            <a:spAutoFit/>
          </a:bodyPr>
          <a:lstStyle/>
          <a:p>
            <a:r>
              <a:rPr lang="en-US" sz="4400" b="1" dirty="0">
                <a:latin typeface="Bahnschrift SemiBold Condensed" panose="020B0502040204020203" pitchFamily="34" charset="0"/>
              </a:rPr>
              <a:t>RESULTS :</a:t>
            </a:r>
            <a:endParaRPr lang="en-US" sz="4400" dirty="0">
              <a:latin typeface="Bahnschrift SemiBold Condensed" panose="020B0502040204020203" pitchFamily="34" charset="0"/>
            </a:endParaRPr>
          </a:p>
        </p:txBody>
      </p:sp>
      <p:sp>
        <p:nvSpPr>
          <p:cNvPr id="4" name="TextBox 3">
            <a:extLst>
              <a:ext uri="{FF2B5EF4-FFF2-40B4-BE49-F238E27FC236}">
                <a16:creationId xmlns:a16="http://schemas.microsoft.com/office/drawing/2014/main" id="{06A4E9E6-CDAD-8523-DFB9-9FAFB8630118}"/>
              </a:ext>
            </a:extLst>
          </p:cNvPr>
          <p:cNvSpPr txBox="1"/>
          <p:nvPr/>
        </p:nvSpPr>
        <p:spPr>
          <a:xfrm>
            <a:off x="3524117" y="458866"/>
            <a:ext cx="2773516" cy="584775"/>
          </a:xfrm>
          <a:prstGeom prst="rect">
            <a:avLst/>
          </a:prstGeom>
          <a:noFill/>
        </p:spPr>
        <p:txBody>
          <a:bodyPr wrap="none" rtlCol="0">
            <a:spAutoFit/>
          </a:bodyPr>
          <a:lstStyle/>
          <a:p>
            <a:r>
              <a:rPr lang="en-US" sz="3200" dirty="0">
                <a:latin typeface="Bahnschrift SemiBold Condensed" panose="020B0502040204020203" pitchFamily="34" charset="0"/>
              </a:rPr>
              <a:t>Predictive Analysis</a:t>
            </a:r>
          </a:p>
        </p:txBody>
      </p:sp>
      <p:sp>
        <p:nvSpPr>
          <p:cNvPr id="7" name="TextBox 6">
            <a:extLst>
              <a:ext uri="{FF2B5EF4-FFF2-40B4-BE49-F238E27FC236}">
                <a16:creationId xmlns:a16="http://schemas.microsoft.com/office/drawing/2014/main" id="{7ECE6EAF-46A5-A75A-DD6D-C6358182ED9D}"/>
              </a:ext>
            </a:extLst>
          </p:cNvPr>
          <p:cNvSpPr txBox="1"/>
          <p:nvPr/>
        </p:nvSpPr>
        <p:spPr>
          <a:xfrm>
            <a:off x="1219201" y="1228309"/>
            <a:ext cx="10595428" cy="232557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latin typeface="Bahnschrift SemiBold Condensed" panose="020B0502040204020203" pitchFamily="34" charset="0"/>
              </a:rPr>
              <a:t>Logistic regression</a:t>
            </a:r>
          </a:p>
          <a:p>
            <a:pPr marL="914400" lvl="1" indent="-457200">
              <a:lnSpc>
                <a:spcPct val="150000"/>
              </a:lnSpc>
              <a:buFont typeface="Arial" panose="020B0604020202020204" pitchFamily="34" charset="0"/>
              <a:buChar char="•"/>
            </a:pPr>
            <a:r>
              <a:rPr lang="en-US" sz="2400" dirty="0" err="1">
                <a:latin typeface="Bahnschrift SemiBold Condensed" panose="020B0502040204020203" pitchFamily="34" charset="0"/>
              </a:rPr>
              <a:t>GridSearchCV</a:t>
            </a:r>
            <a:r>
              <a:rPr lang="en-US" sz="2400" dirty="0">
                <a:latin typeface="Bahnschrift SemiBold Condensed" panose="020B0502040204020203" pitchFamily="34" charset="0"/>
              </a:rPr>
              <a:t> best score: 0.8464285714285713</a:t>
            </a:r>
          </a:p>
          <a:p>
            <a:pPr marL="914400" lvl="1" indent="-457200">
              <a:lnSpc>
                <a:spcPct val="150000"/>
              </a:lnSpc>
              <a:buFont typeface="Arial" panose="020B0604020202020204" pitchFamily="34" charset="0"/>
              <a:buChar char="•"/>
            </a:pPr>
            <a:r>
              <a:rPr lang="en-US" sz="2400" dirty="0">
                <a:latin typeface="Bahnschrift SemiBold Condensed" panose="020B0502040204020203" pitchFamily="34" charset="0"/>
              </a:rPr>
              <a:t>Accuracy score on test set: 0.8333333333333334</a:t>
            </a:r>
          </a:p>
          <a:p>
            <a:pPr marL="914400" lvl="1" indent="-457200">
              <a:lnSpc>
                <a:spcPct val="150000"/>
              </a:lnSpc>
              <a:buFont typeface="Arial" panose="020B0604020202020204" pitchFamily="34" charset="0"/>
              <a:buChar char="•"/>
            </a:pPr>
            <a:r>
              <a:rPr lang="en-US" sz="2400" dirty="0">
                <a:latin typeface="Bahnschrift SemiBold Condensed" panose="020B0502040204020203" pitchFamily="34" charset="0"/>
              </a:rPr>
              <a:t>Confusion matrix:</a:t>
            </a:r>
          </a:p>
        </p:txBody>
      </p:sp>
      <p:pic>
        <p:nvPicPr>
          <p:cNvPr id="5" name="Picture 4">
            <a:extLst>
              <a:ext uri="{FF2B5EF4-FFF2-40B4-BE49-F238E27FC236}">
                <a16:creationId xmlns:a16="http://schemas.microsoft.com/office/drawing/2014/main" id="{9B7F8B03-39C6-10A5-C321-A5D619ED40CA}"/>
              </a:ext>
            </a:extLst>
          </p:cNvPr>
          <p:cNvPicPr>
            <a:picLocks noChangeAspect="1"/>
          </p:cNvPicPr>
          <p:nvPr/>
        </p:nvPicPr>
        <p:blipFill>
          <a:blip r:embed="rId2"/>
          <a:stretch>
            <a:fillRect/>
          </a:stretch>
        </p:blipFill>
        <p:spPr>
          <a:xfrm>
            <a:off x="5428344" y="3064370"/>
            <a:ext cx="4673600" cy="3594100"/>
          </a:xfrm>
          <a:prstGeom prst="rect">
            <a:avLst/>
          </a:prstGeom>
        </p:spPr>
      </p:pic>
    </p:spTree>
    <p:extLst>
      <p:ext uri="{BB962C8B-B14F-4D97-AF65-F5344CB8AC3E}">
        <p14:creationId xmlns:p14="http://schemas.microsoft.com/office/powerpoint/2010/main" val="2999186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23869-AE95-356A-98C3-999CBF6F4E0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D91816F-A36D-27FC-8C48-4832D7334E22}"/>
              </a:ext>
            </a:extLst>
          </p:cNvPr>
          <p:cNvSpPr txBox="1"/>
          <p:nvPr/>
        </p:nvSpPr>
        <p:spPr>
          <a:xfrm>
            <a:off x="1807647" y="158620"/>
            <a:ext cx="4288353" cy="830997"/>
          </a:xfrm>
          <a:prstGeom prst="rect">
            <a:avLst/>
          </a:prstGeom>
          <a:noFill/>
        </p:spPr>
        <p:txBody>
          <a:bodyPr wrap="none" rtlCol="0">
            <a:spAutoFit/>
          </a:bodyPr>
          <a:lstStyle/>
          <a:p>
            <a:r>
              <a:rPr lang="en-US" sz="4800" dirty="0">
                <a:latin typeface="Bahnschrift SemiBold Condensed" panose="020B0502040204020203" pitchFamily="34" charset="0"/>
              </a:rPr>
              <a:t>EXECUTIVE SUMMARY</a:t>
            </a:r>
          </a:p>
        </p:txBody>
      </p:sp>
      <p:sp>
        <p:nvSpPr>
          <p:cNvPr id="4" name="TextBox 3">
            <a:extLst>
              <a:ext uri="{FF2B5EF4-FFF2-40B4-BE49-F238E27FC236}">
                <a16:creationId xmlns:a16="http://schemas.microsoft.com/office/drawing/2014/main" id="{23FAD557-89DA-443D-8F63-7BE583C79850}"/>
              </a:ext>
            </a:extLst>
          </p:cNvPr>
          <p:cNvSpPr txBox="1"/>
          <p:nvPr/>
        </p:nvSpPr>
        <p:spPr>
          <a:xfrm>
            <a:off x="1797377" y="1540710"/>
            <a:ext cx="8597246" cy="3590727"/>
          </a:xfrm>
          <a:prstGeom prst="rect">
            <a:avLst/>
          </a:prstGeom>
          <a:noFill/>
        </p:spPr>
        <p:txBody>
          <a:bodyPr wrap="square" rtlCol="0">
            <a:spAutoFit/>
          </a:bodyPr>
          <a:lstStyle/>
          <a:p>
            <a:pPr algn="l">
              <a:spcBef>
                <a:spcPts val="1029"/>
              </a:spcBef>
              <a:spcAft>
                <a:spcPts val="1029"/>
              </a:spcAft>
              <a:buNone/>
            </a:pPr>
            <a:r>
              <a:rPr lang="en-US" b="0" i="0" dirty="0">
                <a:effectLst/>
                <a:latin typeface="Bahnschrift SemiBold Condensed" panose="020B0502040204020203" pitchFamily="34" charset="0"/>
              </a:rPr>
              <a:t>This project analyzes SpaceX launch data to predict whether the Falcon 9 first stage will land successfully. Key steps include:  </a:t>
            </a:r>
          </a:p>
          <a:p>
            <a:pPr algn="l">
              <a:spcBef>
                <a:spcPts val="1029"/>
              </a:spcBef>
              <a:spcAft>
                <a:spcPts val="1029"/>
              </a:spcAft>
              <a:buNone/>
            </a:pPr>
            <a:r>
              <a:rPr lang="en-US" b="0" i="0" dirty="0">
                <a:effectLst/>
                <a:latin typeface="Bahnschrift SemiBold Condensed" panose="020B0502040204020203" pitchFamily="34" charset="0"/>
              </a:rPr>
              <a:t>1. </a:t>
            </a:r>
            <a:r>
              <a:rPr lang="en-US" b="0" i="0" dirty="0">
                <a:solidFill>
                  <a:schemeClr val="accent4"/>
                </a:solidFill>
                <a:effectLst/>
                <a:latin typeface="Bahnschrift SemiBold Condensed" panose="020B0502040204020203" pitchFamily="34" charset="0"/>
              </a:rPr>
              <a:t>Data Preparation </a:t>
            </a:r>
            <a:r>
              <a:rPr lang="en-US" b="0" i="0" dirty="0">
                <a:effectLst/>
                <a:latin typeface="Bahnschrift SemiBold Condensed" panose="020B0502040204020203" pitchFamily="34" charset="0"/>
              </a:rPr>
              <a:t>– Cleaning and formatting launch records.  </a:t>
            </a:r>
          </a:p>
          <a:p>
            <a:pPr algn="l">
              <a:spcBef>
                <a:spcPts val="1029"/>
              </a:spcBef>
              <a:spcAft>
                <a:spcPts val="1029"/>
              </a:spcAft>
              <a:buNone/>
            </a:pPr>
            <a:r>
              <a:rPr lang="en-US" b="0" i="0" dirty="0">
                <a:effectLst/>
                <a:latin typeface="Bahnschrift SemiBold Condensed" panose="020B0502040204020203" pitchFamily="34" charset="0"/>
              </a:rPr>
              <a:t>2. </a:t>
            </a:r>
            <a:r>
              <a:rPr lang="en-US" b="0" i="0" dirty="0">
                <a:solidFill>
                  <a:schemeClr val="accent4"/>
                </a:solidFill>
                <a:effectLst/>
                <a:latin typeface="Bahnschrift SemiBold Condensed" panose="020B0502040204020203" pitchFamily="34" charset="0"/>
              </a:rPr>
              <a:t>Exploratory Analysis </a:t>
            </a:r>
            <a:r>
              <a:rPr lang="en-US" b="0" i="0" dirty="0">
                <a:effectLst/>
                <a:latin typeface="Bahnschrift SemiBold Condensed" panose="020B0502040204020203" pitchFamily="34" charset="0"/>
              </a:rPr>
              <a:t>– Identifying trends and influential factors.  </a:t>
            </a:r>
          </a:p>
          <a:p>
            <a:pPr algn="l">
              <a:spcBef>
                <a:spcPts val="1029"/>
              </a:spcBef>
              <a:spcAft>
                <a:spcPts val="1029"/>
              </a:spcAft>
              <a:buNone/>
            </a:pPr>
            <a:r>
              <a:rPr lang="en-US" b="0" i="0" dirty="0">
                <a:effectLst/>
                <a:latin typeface="Bahnschrift SemiBold Condensed" panose="020B0502040204020203" pitchFamily="34" charset="0"/>
              </a:rPr>
              <a:t>3. </a:t>
            </a:r>
            <a:r>
              <a:rPr lang="en-US" b="0" i="0" dirty="0">
                <a:solidFill>
                  <a:schemeClr val="accent4"/>
                </a:solidFill>
                <a:effectLst/>
                <a:latin typeface="Bahnschrift SemiBold Condensed" panose="020B0502040204020203" pitchFamily="34" charset="0"/>
              </a:rPr>
              <a:t>Interactive Visualizations </a:t>
            </a:r>
            <a:r>
              <a:rPr lang="en-US" b="0" i="0" dirty="0">
                <a:effectLst/>
                <a:latin typeface="Bahnschrift SemiBold Condensed" panose="020B0502040204020203" pitchFamily="34" charset="0"/>
              </a:rPr>
              <a:t>– Exploring correlations with success rates.  </a:t>
            </a:r>
          </a:p>
          <a:p>
            <a:pPr algn="l">
              <a:spcBef>
                <a:spcPts val="1029"/>
              </a:spcBef>
              <a:spcAft>
                <a:spcPts val="1029"/>
              </a:spcAft>
              <a:buNone/>
            </a:pPr>
            <a:r>
              <a:rPr lang="en-US" b="0" i="0" dirty="0">
                <a:effectLst/>
                <a:latin typeface="Bahnschrift SemiBold Condensed" panose="020B0502040204020203" pitchFamily="34" charset="0"/>
              </a:rPr>
              <a:t>4. </a:t>
            </a:r>
            <a:r>
              <a:rPr lang="en-US" b="0" i="0" dirty="0">
                <a:solidFill>
                  <a:schemeClr val="accent4"/>
                </a:solidFill>
                <a:effectLst/>
                <a:latin typeface="Bahnschrift SemiBold Condensed" panose="020B0502040204020203" pitchFamily="34" charset="0"/>
              </a:rPr>
              <a:t>Machine Learning </a:t>
            </a:r>
            <a:r>
              <a:rPr lang="en-US" b="0" i="0" dirty="0">
                <a:effectLst/>
                <a:latin typeface="Bahnschrift SemiBold Condensed" panose="020B0502040204020203" pitchFamily="34" charset="0"/>
              </a:rPr>
              <a:t>– Training models, with </a:t>
            </a:r>
            <a:r>
              <a:rPr lang="en-US" i="0" dirty="0">
                <a:solidFill>
                  <a:srgbClr val="0070C0"/>
                </a:solidFill>
                <a:effectLst/>
                <a:latin typeface="Bahnschrift SemiBold Condensed" panose="020B0502040204020203" pitchFamily="34" charset="0"/>
              </a:rPr>
              <a:t>Decision Trees</a:t>
            </a:r>
            <a:r>
              <a:rPr lang="en-US" b="0" i="0" dirty="0">
                <a:solidFill>
                  <a:srgbClr val="0070C0"/>
                </a:solidFill>
                <a:effectLst/>
                <a:latin typeface="Bahnschrift SemiBold Condensed" panose="020B0502040204020203" pitchFamily="34" charset="0"/>
              </a:rPr>
              <a:t> </a:t>
            </a:r>
            <a:r>
              <a:rPr lang="en-US" b="0" i="0" dirty="0">
                <a:effectLst/>
                <a:latin typeface="Bahnschrift SemiBold Condensed" panose="020B0502040204020203" pitchFamily="34" charset="0"/>
              </a:rPr>
              <a:t>performing best.  </a:t>
            </a:r>
          </a:p>
          <a:p>
            <a:pPr algn="l">
              <a:spcBef>
                <a:spcPts val="1029"/>
              </a:spcBef>
              <a:spcAft>
                <a:spcPts val="1029"/>
              </a:spcAft>
              <a:buNone/>
            </a:pPr>
            <a:r>
              <a:rPr lang="en-US" b="0" i="0" dirty="0">
                <a:effectLst/>
                <a:latin typeface="Bahnschrift SemiBold Condensed" panose="020B0502040204020203" pitchFamily="34" charset="0"/>
              </a:rPr>
              <a:t>The results help understand which launch conditions lead to successful landings, demonstrating the value of ML in aerospace.</a:t>
            </a:r>
          </a:p>
        </p:txBody>
      </p:sp>
    </p:spTree>
    <p:extLst>
      <p:ext uri="{BB962C8B-B14F-4D97-AF65-F5344CB8AC3E}">
        <p14:creationId xmlns:p14="http://schemas.microsoft.com/office/powerpoint/2010/main" val="13188542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50505-0B28-E0BF-026E-1142061D1EF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2AC21DA-D224-6997-5BEB-393F490388C0}"/>
              </a:ext>
            </a:extLst>
          </p:cNvPr>
          <p:cNvSpPr txBox="1"/>
          <p:nvPr/>
        </p:nvSpPr>
        <p:spPr>
          <a:xfrm>
            <a:off x="1594101" y="366534"/>
            <a:ext cx="3020379" cy="769441"/>
          </a:xfrm>
          <a:prstGeom prst="rect">
            <a:avLst/>
          </a:prstGeom>
          <a:noFill/>
        </p:spPr>
        <p:txBody>
          <a:bodyPr wrap="square" rtlCol="0">
            <a:spAutoFit/>
          </a:bodyPr>
          <a:lstStyle/>
          <a:p>
            <a:r>
              <a:rPr lang="en-US" sz="4400" b="1" dirty="0">
                <a:latin typeface="Bahnschrift SemiBold Condensed" panose="020B0502040204020203" pitchFamily="34" charset="0"/>
              </a:rPr>
              <a:t>RESULTS :</a:t>
            </a:r>
            <a:endParaRPr lang="en-US" sz="4400" dirty="0">
              <a:latin typeface="Bahnschrift SemiBold Condensed" panose="020B0502040204020203" pitchFamily="34" charset="0"/>
            </a:endParaRPr>
          </a:p>
        </p:txBody>
      </p:sp>
      <p:sp>
        <p:nvSpPr>
          <p:cNvPr id="4" name="TextBox 3">
            <a:extLst>
              <a:ext uri="{FF2B5EF4-FFF2-40B4-BE49-F238E27FC236}">
                <a16:creationId xmlns:a16="http://schemas.microsoft.com/office/drawing/2014/main" id="{26943769-8A5B-39DA-7292-4BB2EF046CDC}"/>
              </a:ext>
            </a:extLst>
          </p:cNvPr>
          <p:cNvSpPr txBox="1"/>
          <p:nvPr/>
        </p:nvSpPr>
        <p:spPr>
          <a:xfrm>
            <a:off x="3524117" y="458866"/>
            <a:ext cx="2773516" cy="584775"/>
          </a:xfrm>
          <a:prstGeom prst="rect">
            <a:avLst/>
          </a:prstGeom>
          <a:noFill/>
        </p:spPr>
        <p:txBody>
          <a:bodyPr wrap="none" rtlCol="0">
            <a:spAutoFit/>
          </a:bodyPr>
          <a:lstStyle/>
          <a:p>
            <a:r>
              <a:rPr lang="en-US" sz="3200" dirty="0">
                <a:latin typeface="Bahnschrift SemiBold Condensed" panose="020B0502040204020203" pitchFamily="34" charset="0"/>
              </a:rPr>
              <a:t>Predictive Analysis</a:t>
            </a:r>
          </a:p>
        </p:txBody>
      </p:sp>
      <p:sp>
        <p:nvSpPr>
          <p:cNvPr id="7" name="TextBox 6">
            <a:extLst>
              <a:ext uri="{FF2B5EF4-FFF2-40B4-BE49-F238E27FC236}">
                <a16:creationId xmlns:a16="http://schemas.microsoft.com/office/drawing/2014/main" id="{8519B3EF-27F3-944B-B319-53319EADA9E7}"/>
              </a:ext>
            </a:extLst>
          </p:cNvPr>
          <p:cNvSpPr txBox="1"/>
          <p:nvPr/>
        </p:nvSpPr>
        <p:spPr>
          <a:xfrm>
            <a:off x="1219201" y="1228309"/>
            <a:ext cx="10595428" cy="232557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latin typeface="Bahnschrift SemiBold Condensed" panose="020B0502040204020203" pitchFamily="34" charset="0"/>
              </a:rPr>
              <a:t>Support vector machine (SVM)</a:t>
            </a:r>
          </a:p>
          <a:p>
            <a:pPr marL="914400" lvl="1" indent="-457200">
              <a:lnSpc>
                <a:spcPct val="150000"/>
              </a:lnSpc>
              <a:buFont typeface="Arial" panose="020B0604020202020204" pitchFamily="34" charset="0"/>
              <a:buChar char="•"/>
            </a:pPr>
            <a:r>
              <a:rPr lang="en-US" sz="2400" dirty="0" err="1">
                <a:latin typeface="Bahnschrift SemiBold Condensed" panose="020B0502040204020203" pitchFamily="34" charset="0"/>
              </a:rPr>
              <a:t>GridSearchCV</a:t>
            </a:r>
            <a:r>
              <a:rPr lang="en-US" sz="2400" dirty="0">
                <a:latin typeface="Bahnschrift SemiBold Condensed" panose="020B0502040204020203" pitchFamily="34" charset="0"/>
              </a:rPr>
              <a:t> best score: 0.8482142857142856</a:t>
            </a:r>
          </a:p>
          <a:p>
            <a:pPr marL="914400" lvl="1" indent="-457200">
              <a:lnSpc>
                <a:spcPct val="150000"/>
              </a:lnSpc>
              <a:buFont typeface="Arial" panose="020B0604020202020204" pitchFamily="34" charset="0"/>
              <a:buChar char="•"/>
            </a:pPr>
            <a:r>
              <a:rPr lang="en-US" sz="2400" dirty="0">
                <a:latin typeface="Bahnschrift SemiBold Condensed" panose="020B0502040204020203" pitchFamily="34" charset="0"/>
              </a:rPr>
              <a:t>Accuracy score on test set: 0.8333333333333334</a:t>
            </a:r>
          </a:p>
          <a:p>
            <a:pPr marL="914400" lvl="1" indent="-457200">
              <a:lnSpc>
                <a:spcPct val="150000"/>
              </a:lnSpc>
              <a:buFont typeface="Arial" panose="020B0604020202020204" pitchFamily="34" charset="0"/>
              <a:buChar char="•"/>
            </a:pPr>
            <a:r>
              <a:rPr lang="en-US" sz="2400" dirty="0">
                <a:latin typeface="Bahnschrift SemiBold Condensed" panose="020B0502040204020203" pitchFamily="34" charset="0"/>
              </a:rPr>
              <a:t>Confusion matrix:</a:t>
            </a:r>
          </a:p>
        </p:txBody>
      </p:sp>
      <p:pic>
        <p:nvPicPr>
          <p:cNvPr id="2" name="Picture 1">
            <a:extLst>
              <a:ext uri="{FF2B5EF4-FFF2-40B4-BE49-F238E27FC236}">
                <a16:creationId xmlns:a16="http://schemas.microsoft.com/office/drawing/2014/main" id="{911F11A6-2C7C-BFB9-238B-7621D3A3D8C5}"/>
              </a:ext>
            </a:extLst>
          </p:cNvPr>
          <p:cNvPicPr>
            <a:picLocks noChangeAspect="1"/>
          </p:cNvPicPr>
          <p:nvPr/>
        </p:nvPicPr>
        <p:blipFill>
          <a:blip r:embed="rId2"/>
          <a:stretch>
            <a:fillRect/>
          </a:stretch>
        </p:blipFill>
        <p:spPr>
          <a:xfrm>
            <a:off x="5491446" y="3006312"/>
            <a:ext cx="4673600" cy="3594100"/>
          </a:xfrm>
          <a:prstGeom prst="rect">
            <a:avLst/>
          </a:prstGeom>
        </p:spPr>
      </p:pic>
    </p:spTree>
    <p:extLst>
      <p:ext uri="{BB962C8B-B14F-4D97-AF65-F5344CB8AC3E}">
        <p14:creationId xmlns:p14="http://schemas.microsoft.com/office/powerpoint/2010/main" val="2130355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94998-8662-29B9-2AAD-80B9CB6A793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1C0F389-B7D3-4736-BD80-9E439611A5F2}"/>
              </a:ext>
            </a:extLst>
          </p:cNvPr>
          <p:cNvSpPr txBox="1"/>
          <p:nvPr/>
        </p:nvSpPr>
        <p:spPr>
          <a:xfrm>
            <a:off x="1594101" y="366534"/>
            <a:ext cx="3020379" cy="769441"/>
          </a:xfrm>
          <a:prstGeom prst="rect">
            <a:avLst/>
          </a:prstGeom>
          <a:noFill/>
        </p:spPr>
        <p:txBody>
          <a:bodyPr wrap="square" rtlCol="0">
            <a:spAutoFit/>
          </a:bodyPr>
          <a:lstStyle/>
          <a:p>
            <a:r>
              <a:rPr lang="en-US" sz="4400" b="1" dirty="0">
                <a:latin typeface="Bahnschrift SemiBold Condensed" panose="020B0502040204020203" pitchFamily="34" charset="0"/>
              </a:rPr>
              <a:t>RESULTS :</a:t>
            </a:r>
            <a:endParaRPr lang="en-US" sz="4400" dirty="0">
              <a:latin typeface="Bahnschrift SemiBold Condensed" panose="020B0502040204020203" pitchFamily="34" charset="0"/>
            </a:endParaRPr>
          </a:p>
        </p:txBody>
      </p:sp>
      <p:sp>
        <p:nvSpPr>
          <p:cNvPr id="4" name="TextBox 3">
            <a:extLst>
              <a:ext uri="{FF2B5EF4-FFF2-40B4-BE49-F238E27FC236}">
                <a16:creationId xmlns:a16="http://schemas.microsoft.com/office/drawing/2014/main" id="{6DA5E347-01CD-67FC-3EDE-B62F3BFBB171}"/>
              </a:ext>
            </a:extLst>
          </p:cNvPr>
          <p:cNvSpPr txBox="1"/>
          <p:nvPr/>
        </p:nvSpPr>
        <p:spPr>
          <a:xfrm>
            <a:off x="3524117" y="458866"/>
            <a:ext cx="2773516" cy="584775"/>
          </a:xfrm>
          <a:prstGeom prst="rect">
            <a:avLst/>
          </a:prstGeom>
          <a:noFill/>
        </p:spPr>
        <p:txBody>
          <a:bodyPr wrap="none" rtlCol="0">
            <a:spAutoFit/>
          </a:bodyPr>
          <a:lstStyle/>
          <a:p>
            <a:r>
              <a:rPr lang="en-US" sz="3200" dirty="0">
                <a:latin typeface="Bahnschrift SemiBold Condensed" panose="020B0502040204020203" pitchFamily="34" charset="0"/>
              </a:rPr>
              <a:t>Predictive Analysis</a:t>
            </a:r>
          </a:p>
        </p:txBody>
      </p:sp>
      <p:sp>
        <p:nvSpPr>
          <p:cNvPr id="7" name="TextBox 6">
            <a:extLst>
              <a:ext uri="{FF2B5EF4-FFF2-40B4-BE49-F238E27FC236}">
                <a16:creationId xmlns:a16="http://schemas.microsoft.com/office/drawing/2014/main" id="{7B348E69-6317-8C58-E857-542A2C1C36A3}"/>
              </a:ext>
            </a:extLst>
          </p:cNvPr>
          <p:cNvSpPr txBox="1"/>
          <p:nvPr/>
        </p:nvSpPr>
        <p:spPr>
          <a:xfrm>
            <a:off x="1219201" y="1228309"/>
            <a:ext cx="10595428" cy="2682337"/>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3200" dirty="0">
                <a:latin typeface="Bahnschrift SemiBold Condensed" panose="020B0502040204020203" pitchFamily="34" charset="0"/>
              </a:rPr>
              <a:t>Decision tree</a:t>
            </a:r>
          </a:p>
          <a:p>
            <a:pPr marL="914400" lvl="1" indent="-457200">
              <a:lnSpc>
                <a:spcPct val="150000"/>
              </a:lnSpc>
              <a:buFont typeface="Arial" panose="020B0604020202020204" pitchFamily="34" charset="0"/>
              <a:buChar char="•"/>
            </a:pPr>
            <a:r>
              <a:rPr lang="en-US" sz="2800" dirty="0" err="1">
                <a:latin typeface="Bahnschrift SemiBold Condensed" panose="020B0502040204020203" pitchFamily="34" charset="0"/>
              </a:rPr>
              <a:t>GridSearchCV</a:t>
            </a:r>
            <a:r>
              <a:rPr lang="en-US" sz="2800" dirty="0">
                <a:latin typeface="Bahnschrift SemiBold Condensed" panose="020B0502040204020203" pitchFamily="34" charset="0"/>
              </a:rPr>
              <a:t> best score: 0.8892857142857142</a:t>
            </a:r>
          </a:p>
          <a:p>
            <a:pPr marL="914400" lvl="1" indent="-457200">
              <a:lnSpc>
                <a:spcPct val="150000"/>
              </a:lnSpc>
              <a:buFont typeface="Arial" panose="020B0604020202020204" pitchFamily="34" charset="0"/>
              <a:buChar char="•"/>
            </a:pPr>
            <a:r>
              <a:rPr lang="en-US" sz="2800" dirty="0">
                <a:latin typeface="Bahnschrift SemiBold Condensed" panose="020B0502040204020203" pitchFamily="34" charset="0"/>
              </a:rPr>
              <a:t>Accuracy score on test set: 0.8333333333333334</a:t>
            </a:r>
          </a:p>
          <a:p>
            <a:pPr marL="914400" lvl="1" indent="-457200">
              <a:lnSpc>
                <a:spcPct val="150000"/>
              </a:lnSpc>
              <a:buFont typeface="Arial" panose="020B0604020202020204" pitchFamily="34" charset="0"/>
              <a:buChar char="•"/>
            </a:pPr>
            <a:r>
              <a:rPr lang="en-US" sz="2800" dirty="0">
                <a:latin typeface="Bahnschrift SemiBold Condensed" panose="020B0502040204020203" pitchFamily="34" charset="0"/>
              </a:rPr>
              <a:t>Confusion matrix:</a:t>
            </a:r>
          </a:p>
        </p:txBody>
      </p:sp>
      <p:pic>
        <p:nvPicPr>
          <p:cNvPr id="2" name="Picture 1">
            <a:extLst>
              <a:ext uri="{FF2B5EF4-FFF2-40B4-BE49-F238E27FC236}">
                <a16:creationId xmlns:a16="http://schemas.microsoft.com/office/drawing/2014/main" id="{9F1932F7-52C2-831F-BD43-E01AFD204CE0}"/>
              </a:ext>
            </a:extLst>
          </p:cNvPr>
          <p:cNvPicPr>
            <a:picLocks noChangeAspect="1"/>
          </p:cNvPicPr>
          <p:nvPr/>
        </p:nvPicPr>
        <p:blipFill>
          <a:blip r:embed="rId2"/>
          <a:stretch>
            <a:fillRect/>
          </a:stretch>
        </p:blipFill>
        <p:spPr>
          <a:xfrm>
            <a:off x="5244703" y="3429000"/>
            <a:ext cx="4262153" cy="3277688"/>
          </a:xfrm>
          <a:prstGeom prst="rect">
            <a:avLst/>
          </a:prstGeom>
        </p:spPr>
      </p:pic>
    </p:spTree>
    <p:extLst>
      <p:ext uri="{BB962C8B-B14F-4D97-AF65-F5344CB8AC3E}">
        <p14:creationId xmlns:p14="http://schemas.microsoft.com/office/powerpoint/2010/main" val="1876950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03BAD-716B-C628-7989-B6BF6DFF978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D1F2889-640B-CCA3-DC5E-E2F575C70D24}"/>
              </a:ext>
            </a:extLst>
          </p:cNvPr>
          <p:cNvSpPr txBox="1"/>
          <p:nvPr/>
        </p:nvSpPr>
        <p:spPr>
          <a:xfrm>
            <a:off x="1594101" y="366534"/>
            <a:ext cx="3020379" cy="769441"/>
          </a:xfrm>
          <a:prstGeom prst="rect">
            <a:avLst/>
          </a:prstGeom>
          <a:noFill/>
        </p:spPr>
        <p:txBody>
          <a:bodyPr wrap="square" rtlCol="0">
            <a:spAutoFit/>
          </a:bodyPr>
          <a:lstStyle/>
          <a:p>
            <a:r>
              <a:rPr lang="en-US" sz="4400" b="1" dirty="0">
                <a:latin typeface="Bahnschrift SemiBold Condensed" panose="020B0502040204020203" pitchFamily="34" charset="0"/>
              </a:rPr>
              <a:t>RESULTS :</a:t>
            </a:r>
            <a:endParaRPr lang="en-US" sz="4400" dirty="0">
              <a:latin typeface="Bahnschrift SemiBold Condensed" panose="020B0502040204020203" pitchFamily="34" charset="0"/>
            </a:endParaRPr>
          </a:p>
        </p:txBody>
      </p:sp>
      <p:sp>
        <p:nvSpPr>
          <p:cNvPr id="4" name="TextBox 3">
            <a:extLst>
              <a:ext uri="{FF2B5EF4-FFF2-40B4-BE49-F238E27FC236}">
                <a16:creationId xmlns:a16="http://schemas.microsoft.com/office/drawing/2014/main" id="{FF12A5B4-6951-3C42-116E-924FDD2C29E2}"/>
              </a:ext>
            </a:extLst>
          </p:cNvPr>
          <p:cNvSpPr txBox="1"/>
          <p:nvPr/>
        </p:nvSpPr>
        <p:spPr>
          <a:xfrm>
            <a:off x="3524117" y="458866"/>
            <a:ext cx="2773516" cy="584775"/>
          </a:xfrm>
          <a:prstGeom prst="rect">
            <a:avLst/>
          </a:prstGeom>
          <a:noFill/>
        </p:spPr>
        <p:txBody>
          <a:bodyPr wrap="none" rtlCol="0">
            <a:spAutoFit/>
          </a:bodyPr>
          <a:lstStyle/>
          <a:p>
            <a:r>
              <a:rPr lang="en-US" sz="3200" dirty="0">
                <a:latin typeface="Bahnschrift SemiBold Condensed" panose="020B0502040204020203" pitchFamily="34" charset="0"/>
              </a:rPr>
              <a:t>Predictive Analysis</a:t>
            </a:r>
          </a:p>
        </p:txBody>
      </p:sp>
      <p:sp>
        <p:nvSpPr>
          <p:cNvPr id="7" name="TextBox 6">
            <a:extLst>
              <a:ext uri="{FF2B5EF4-FFF2-40B4-BE49-F238E27FC236}">
                <a16:creationId xmlns:a16="http://schemas.microsoft.com/office/drawing/2014/main" id="{A871992F-9178-E323-D902-627F352A0513}"/>
              </a:ext>
            </a:extLst>
          </p:cNvPr>
          <p:cNvSpPr txBox="1"/>
          <p:nvPr/>
        </p:nvSpPr>
        <p:spPr>
          <a:xfrm>
            <a:off x="1219201" y="1228309"/>
            <a:ext cx="10595428"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Bahnschrift SemiBold Condensed" panose="020B0502040204020203" pitchFamily="34" charset="0"/>
              </a:rPr>
              <a:t>K nearest neighbors (KNN)</a:t>
            </a:r>
          </a:p>
          <a:p>
            <a:pPr marL="914400" lvl="1" indent="-457200">
              <a:buFont typeface="Arial" panose="020B0604020202020204" pitchFamily="34" charset="0"/>
              <a:buChar char="•"/>
            </a:pPr>
            <a:r>
              <a:rPr lang="en-US" sz="3200" dirty="0" err="1">
                <a:latin typeface="Bahnschrift SemiBold Condensed" panose="020B0502040204020203" pitchFamily="34" charset="0"/>
              </a:rPr>
              <a:t>GridSearchCV</a:t>
            </a:r>
            <a:r>
              <a:rPr lang="en-US" sz="3200" dirty="0">
                <a:latin typeface="Bahnschrift SemiBold Condensed" panose="020B0502040204020203" pitchFamily="34" charset="0"/>
              </a:rPr>
              <a:t> best score: 0.8482142857142858</a:t>
            </a:r>
          </a:p>
          <a:p>
            <a:pPr marL="914400" lvl="1" indent="-457200">
              <a:buFont typeface="Arial" panose="020B0604020202020204" pitchFamily="34" charset="0"/>
              <a:buChar char="•"/>
            </a:pPr>
            <a:r>
              <a:rPr lang="en-US" sz="3200" dirty="0">
                <a:latin typeface="Bahnschrift SemiBold Condensed" panose="020B0502040204020203" pitchFamily="34" charset="0"/>
              </a:rPr>
              <a:t>Accuracy score on test set: 0.8333333333333334</a:t>
            </a:r>
          </a:p>
          <a:p>
            <a:pPr marL="914400" lvl="1" indent="-457200">
              <a:buFont typeface="Arial" panose="020B0604020202020204" pitchFamily="34" charset="0"/>
              <a:buChar char="•"/>
            </a:pPr>
            <a:r>
              <a:rPr lang="en-US" sz="3200" dirty="0">
                <a:latin typeface="Bahnschrift SemiBold Condensed" panose="020B0502040204020203" pitchFamily="34" charset="0"/>
              </a:rPr>
              <a:t>Confusion matrix:</a:t>
            </a:r>
          </a:p>
        </p:txBody>
      </p:sp>
      <p:pic>
        <p:nvPicPr>
          <p:cNvPr id="5" name="Picture 4">
            <a:extLst>
              <a:ext uri="{FF2B5EF4-FFF2-40B4-BE49-F238E27FC236}">
                <a16:creationId xmlns:a16="http://schemas.microsoft.com/office/drawing/2014/main" id="{17C29E93-DC76-3BB6-A324-8949F3DE53FD}"/>
              </a:ext>
            </a:extLst>
          </p:cNvPr>
          <p:cNvPicPr>
            <a:picLocks noChangeAspect="1"/>
          </p:cNvPicPr>
          <p:nvPr/>
        </p:nvPicPr>
        <p:blipFill>
          <a:blip r:embed="rId2"/>
          <a:stretch>
            <a:fillRect/>
          </a:stretch>
        </p:blipFill>
        <p:spPr>
          <a:xfrm>
            <a:off x="4954418" y="3006311"/>
            <a:ext cx="4673600" cy="3594100"/>
          </a:xfrm>
          <a:prstGeom prst="rect">
            <a:avLst/>
          </a:prstGeom>
        </p:spPr>
      </p:pic>
    </p:spTree>
    <p:extLst>
      <p:ext uri="{BB962C8B-B14F-4D97-AF65-F5344CB8AC3E}">
        <p14:creationId xmlns:p14="http://schemas.microsoft.com/office/powerpoint/2010/main" val="4130941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23116-E678-0E8E-ADA0-55EF7899EFA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9C7DD1E-3F8B-D066-CA57-CEBBE6CE14FF}"/>
              </a:ext>
            </a:extLst>
          </p:cNvPr>
          <p:cNvSpPr txBox="1"/>
          <p:nvPr/>
        </p:nvSpPr>
        <p:spPr>
          <a:xfrm>
            <a:off x="1594101" y="366534"/>
            <a:ext cx="3020379" cy="769441"/>
          </a:xfrm>
          <a:prstGeom prst="rect">
            <a:avLst/>
          </a:prstGeom>
          <a:noFill/>
        </p:spPr>
        <p:txBody>
          <a:bodyPr wrap="square" rtlCol="0">
            <a:spAutoFit/>
          </a:bodyPr>
          <a:lstStyle/>
          <a:p>
            <a:r>
              <a:rPr lang="en-US" sz="4400" b="1" dirty="0">
                <a:latin typeface="Bahnschrift SemiBold Condensed" panose="020B0502040204020203" pitchFamily="34" charset="0"/>
              </a:rPr>
              <a:t>RESULTS :</a:t>
            </a:r>
            <a:endParaRPr lang="en-US" sz="4400" dirty="0">
              <a:latin typeface="Bahnschrift SemiBold Condensed" panose="020B0502040204020203" pitchFamily="34" charset="0"/>
            </a:endParaRPr>
          </a:p>
        </p:txBody>
      </p:sp>
      <p:sp>
        <p:nvSpPr>
          <p:cNvPr id="4" name="TextBox 3">
            <a:extLst>
              <a:ext uri="{FF2B5EF4-FFF2-40B4-BE49-F238E27FC236}">
                <a16:creationId xmlns:a16="http://schemas.microsoft.com/office/drawing/2014/main" id="{59D1FEC8-FE0E-5CE9-60C0-CC7EC80ABB21}"/>
              </a:ext>
            </a:extLst>
          </p:cNvPr>
          <p:cNvSpPr txBox="1"/>
          <p:nvPr/>
        </p:nvSpPr>
        <p:spPr>
          <a:xfrm>
            <a:off x="3524117" y="458866"/>
            <a:ext cx="2773516" cy="584775"/>
          </a:xfrm>
          <a:prstGeom prst="rect">
            <a:avLst/>
          </a:prstGeom>
          <a:noFill/>
        </p:spPr>
        <p:txBody>
          <a:bodyPr wrap="none" rtlCol="0">
            <a:spAutoFit/>
          </a:bodyPr>
          <a:lstStyle/>
          <a:p>
            <a:r>
              <a:rPr lang="en-US" sz="3200" dirty="0">
                <a:latin typeface="Bahnschrift SemiBold Condensed" panose="020B0502040204020203" pitchFamily="34" charset="0"/>
              </a:rPr>
              <a:t>Predictive Analysis</a:t>
            </a:r>
          </a:p>
        </p:txBody>
      </p:sp>
      <p:sp>
        <p:nvSpPr>
          <p:cNvPr id="7" name="TextBox 6">
            <a:extLst>
              <a:ext uri="{FF2B5EF4-FFF2-40B4-BE49-F238E27FC236}">
                <a16:creationId xmlns:a16="http://schemas.microsoft.com/office/drawing/2014/main" id="{30100E5D-6DD4-E4AD-2ABD-4391AE02DE12}"/>
              </a:ext>
            </a:extLst>
          </p:cNvPr>
          <p:cNvSpPr txBox="1"/>
          <p:nvPr/>
        </p:nvSpPr>
        <p:spPr>
          <a:xfrm>
            <a:off x="1262744" y="1562138"/>
            <a:ext cx="10595428" cy="4370427"/>
          </a:xfrm>
          <a:prstGeom prst="rect">
            <a:avLst/>
          </a:prstGeom>
          <a:noFill/>
        </p:spPr>
        <p:txBody>
          <a:bodyPr wrap="square" rtlCol="0">
            <a:spAutoFit/>
          </a:bodyPr>
          <a:lstStyle/>
          <a:p>
            <a:pPr marL="457200" indent="-457200">
              <a:buFont typeface="Arial" panose="020B0604020202020204" pitchFamily="34" charset="0"/>
              <a:buChar char="•"/>
            </a:pPr>
            <a:r>
              <a:rPr lang="en-US" sz="2400" dirty="0">
                <a:latin typeface="Bahnschrift SemiBold Condensed" panose="020B0502040204020203" pitchFamily="34" charset="0"/>
              </a:rPr>
              <a:t>Putting the results of all 4 models side by side, we can see that they all share the same accuracy score and confusion matrix when tested on the test set.</a:t>
            </a:r>
          </a:p>
          <a:p>
            <a:r>
              <a:rPr lang="en-US" sz="2400" dirty="0">
                <a:latin typeface="Bahnschrift SemiBold Condensed" panose="020B0502040204020203" pitchFamily="34" charset="0"/>
              </a:rPr>
              <a:t> </a:t>
            </a:r>
          </a:p>
          <a:p>
            <a:pPr marL="457200" indent="-457200">
              <a:buFont typeface="Arial" panose="020B0604020202020204" pitchFamily="34" charset="0"/>
              <a:buChar char="•"/>
            </a:pPr>
            <a:r>
              <a:rPr lang="en-US" sz="2400" dirty="0">
                <a:latin typeface="Bahnschrift SemiBold Condensed" panose="020B0502040204020203" pitchFamily="34" charset="0"/>
              </a:rPr>
              <a:t>Therefore, their </a:t>
            </a:r>
            <a:r>
              <a:rPr lang="en-US" sz="2400" dirty="0" err="1">
                <a:latin typeface="Bahnschrift SemiBold Condensed" panose="020B0502040204020203" pitchFamily="34" charset="0"/>
              </a:rPr>
              <a:t>GridSearchCV</a:t>
            </a:r>
            <a:r>
              <a:rPr lang="en-US" sz="2400" dirty="0">
                <a:latin typeface="Bahnschrift SemiBold Condensed" panose="020B0502040204020203" pitchFamily="34" charset="0"/>
              </a:rPr>
              <a:t> best scores are used to rank them instead. Based on the </a:t>
            </a:r>
            <a:r>
              <a:rPr lang="en-US" sz="2400" dirty="0" err="1">
                <a:latin typeface="Bahnschrift SemiBold Condensed" panose="020B0502040204020203" pitchFamily="34" charset="0"/>
              </a:rPr>
              <a:t>GridSearchCV</a:t>
            </a:r>
            <a:r>
              <a:rPr lang="en-US" sz="2400" dirty="0">
                <a:latin typeface="Bahnschrift SemiBold Condensed" panose="020B0502040204020203" pitchFamily="34" charset="0"/>
              </a:rPr>
              <a:t> best scores, the models are ranked in the following order with the first being the best and the last one being the worst:</a:t>
            </a:r>
          </a:p>
          <a:p>
            <a:pPr marL="457200" indent="-457200">
              <a:buFont typeface="Arial" panose="020B0604020202020204" pitchFamily="34" charset="0"/>
              <a:buChar char="•"/>
            </a:pPr>
            <a:endParaRPr lang="en-US" sz="2400" dirty="0">
              <a:latin typeface="Bahnschrift SemiBold Condensed" panose="020B0502040204020203" pitchFamily="34" charset="0"/>
            </a:endParaRPr>
          </a:p>
          <a:p>
            <a:pPr marL="1371600" lvl="2" indent="-457200">
              <a:buFont typeface="+mj-lt"/>
              <a:buAutoNum type="arabicPeriod"/>
            </a:pPr>
            <a:r>
              <a:rPr lang="en-US" sz="2400" dirty="0">
                <a:latin typeface="Bahnschrift SemiBold Condensed" panose="020B0502040204020203" pitchFamily="34" charset="0"/>
              </a:rPr>
              <a:t>Decision tree (</a:t>
            </a:r>
            <a:r>
              <a:rPr lang="en-US" sz="2400" dirty="0" err="1">
                <a:latin typeface="Bahnschrift SemiBold Condensed" panose="020B0502040204020203" pitchFamily="34" charset="0"/>
              </a:rPr>
              <a:t>GridSearchCV</a:t>
            </a:r>
            <a:r>
              <a:rPr lang="en-US" sz="2400" dirty="0">
                <a:latin typeface="Bahnschrift SemiBold Condensed" panose="020B0502040204020203" pitchFamily="34" charset="0"/>
              </a:rPr>
              <a:t> best score: 0.8892857142857142) 		</a:t>
            </a:r>
          </a:p>
          <a:p>
            <a:pPr marL="1371600" lvl="2" indent="-457200">
              <a:buFont typeface="+mj-lt"/>
              <a:buAutoNum type="arabicPeriod"/>
            </a:pPr>
            <a:r>
              <a:rPr lang="en-US" sz="2400" dirty="0">
                <a:latin typeface="Bahnschrift SemiBold Condensed" panose="020B0502040204020203" pitchFamily="34" charset="0"/>
              </a:rPr>
              <a:t>K nearest neighbors, KNN (</a:t>
            </a:r>
            <a:r>
              <a:rPr lang="en-US" sz="2400" dirty="0" err="1">
                <a:latin typeface="Bahnschrift SemiBold Condensed" panose="020B0502040204020203" pitchFamily="34" charset="0"/>
              </a:rPr>
              <a:t>GridSearchCV</a:t>
            </a:r>
            <a:r>
              <a:rPr lang="en-US" sz="2400" dirty="0">
                <a:latin typeface="Bahnschrift SemiBold Condensed" panose="020B0502040204020203" pitchFamily="34" charset="0"/>
              </a:rPr>
              <a:t> best score: 0.8482142857142858)</a:t>
            </a:r>
          </a:p>
          <a:p>
            <a:pPr marL="1371600" lvl="2" indent="-457200">
              <a:buFont typeface="+mj-lt"/>
              <a:buAutoNum type="arabicPeriod"/>
            </a:pPr>
            <a:r>
              <a:rPr lang="en-US" sz="2400" dirty="0">
                <a:latin typeface="Bahnschrift SemiBold Condensed" panose="020B0502040204020203" pitchFamily="34" charset="0"/>
              </a:rPr>
              <a:t>Support vector machine, SVM (</a:t>
            </a:r>
            <a:r>
              <a:rPr lang="en-US" sz="2400" dirty="0" err="1">
                <a:latin typeface="Bahnschrift SemiBold Condensed" panose="020B0502040204020203" pitchFamily="34" charset="0"/>
              </a:rPr>
              <a:t>GridSearchCV</a:t>
            </a:r>
            <a:r>
              <a:rPr lang="en-US" sz="2400" dirty="0">
                <a:latin typeface="Bahnschrift SemiBold Condensed" panose="020B0502040204020203" pitchFamily="34" charset="0"/>
              </a:rPr>
              <a:t> best score: 0.8482142857142856)</a:t>
            </a:r>
          </a:p>
          <a:p>
            <a:pPr marL="1371600" lvl="2" indent="-457200">
              <a:buFont typeface="+mj-lt"/>
              <a:buAutoNum type="arabicPeriod"/>
            </a:pPr>
            <a:r>
              <a:rPr lang="en-US" sz="2400" dirty="0">
                <a:latin typeface="Bahnschrift SemiBold Condensed" panose="020B0502040204020203" pitchFamily="34" charset="0"/>
              </a:rPr>
              <a:t>Logistic regression (</a:t>
            </a:r>
            <a:r>
              <a:rPr lang="en-US" sz="2400" dirty="0" err="1">
                <a:latin typeface="Bahnschrift SemiBold Condensed" panose="020B0502040204020203" pitchFamily="34" charset="0"/>
              </a:rPr>
              <a:t>GridSearchCV</a:t>
            </a:r>
            <a:r>
              <a:rPr lang="en-US" sz="2400" dirty="0">
                <a:latin typeface="Bahnschrift SemiBold Condensed" panose="020B0502040204020203" pitchFamily="34" charset="0"/>
              </a:rPr>
              <a:t> best score: 0.8464285714285713)</a:t>
            </a:r>
          </a:p>
          <a:p>
            <a:pPr marL="457200" indent="-457200">
              <a:buFont typeface="Arial" panose="020B0604020202020204" pitchFamily="34" charset="0"/>
              <a:buChar char="•"/>
            </a:pPr>
            <a:endParaRPr lang="en-US" sz="1400" dirty="0">
              <a:latin typeface="Bahnschrift SemiBold Condensed" panose="020B0502040204020203" pitchFamily="34" charset="0"/>
            </a:endParaRPr>
          </a:p>
        </p:txBody>
      </p:sp>
    </p:spTree>
    <p:extLst>
      <p:ext uri="{BB962C8B-B14F-4D97-AF65-F5344CB8AC3E}">
        <p14:creationId xmlns:p14="http://schemas.microsoft.com/office/powerpoint/2010/main" val="3435568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7038B-C6D2-38EB-7A86-5E5D46D6008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9838876-1436-26BF-8490-E8C53FED27A1}"/>
              </a:ext>
            </a:extLst>
          </p:cNvPr>
          <p:cNvSpPr txBox="1"/>
          <p:nvPr/>
        </p:nvSpPr>
        <p:spPr>
          <a:xfrm>
            <a:off x="1594101" y="279448"/>
            <a:ext cx="3020379" cy="830997"/>
          </a:xfrm>
          <a:prstGeom prst="rect">
            <a:avLst/>
          </a:prstGeom>
          <a:noFill/>
        </p:spPr>
        <p:txBody>
          <a:bodyPr wrap="square" rtlCol="0">
            <a:spAutoFit/>
          </a:bodyPr>
          <a:lstStyle/>
          <a:p>
            <a:r>
              <a:rPr lang="en-US" sz="4800" b="1" dirty="0">
                <a:latin typeface="Bahnschrift SemiBold Condensed" panose="020B0502040204020203" pitchFamily="34" charset="0"/>
              </a:rPr>
              <a:t>DISCUSSION</a:t>
            </a:r>
            <a:endParaRPr lang="en-US" sz="4800" dirty="0">
              <a:latin typeface="Bahnschrift SemiBold Condensed" panose="020B0502040204020203" pitchFamily="34" charset="0"/>
            </a:endParaRPr>
          </a:p>
        </p:txBody>
      </p:sp>
      <p:sp>
        <p:nvSpPr>
          <p:cNvPr id="7" name="TextBox 6">
            <a:extLst>
              <a:ext uri="{FF2B5EF4-FFF2-40B4-BE49-F238E27FC236}">
                <a16:creationId xmlns:a16="http://schemas.microsoft.com/office/drawing/2014/main" id="{DB011C63-A1B0-38B8-A51F-17364B4943A3}"/>
              </a:ext>
            </a:extLst>
          </p:cNvPr>
          <p:cNvSpPr txBox="1"/>
          <p:nvPr/>
        </p:nvSpPr>
        <p:spPr>
          <a:xfrm>
            <a:off x="2279808" y="1110445"/>
            <a:ext cx="10595428" cy="5606663"/>
          </a:xfrm>
          <a:prstGeom prst="rect">
            <a:avLst/>
          </a:prstGeom>
          <a:noFill/>
        </p:spPr>
        <p:txBody>
          <a:bodyPr wrap="square" rtlCol="0">
            <a:spAutoFit/>
          </a:bodyPr>
          <a:lstStyle/>
          <a:p>
            <a:pPr algn="l">
              <a:lnSpc>
                <a:spcPts val="2143"/>
              </a:lnSpc>
              <a:spcBef>
                <a:spcPts val="1029"/>
              </a:spcBef>
              <a:spcAft>
                <a:spcPts val="1029"/>
              </a:spcAft>
              <a:buNone/>
            </a:pPr>
            <a:r>
              <a:rPr lang="en-US" b="0" i="0">
                <a:effectLst/>
                <a:latin typeface="Bahnschrift SemiBold Condensed" panose="020B0502040204020203" pitchFamily="34" charset="0"/>
              </a:rPr>
              <a:t>Our visual analysis reveals distinct patterns in landing success rates:</a:t>
            </a:r>
          </a:p>
          <a:p>
            <a:pPr algn="l">
              <a:lnSpc>
                <a:spcPts val="2143"/>
              </a:lnSpc>
              <a:spcBef>
                <a:spcPts val="1029"/>
              </a:spcBef>
              <a:spcAft>
                <a:spcPts val="300"/>
              </a:spcAft>
              <a:buFont typeface="+mj-lt"/>
              <a:buAutoNum type="arabicPeriod"/>
            </a:pPr>
            <a:r>
              <a:rPr lang="en-US" b="1" i="0">
                <a:effectLst/>
                <a:latin typeface="Bahnschrift SemiBold Condensed" panose="020B0502040204020203" pitchFamily="34" charset="0"/>
              </a:rPr>
              <a:t>Payload-Orbit Relationships:</a:t>
            </a:r>
            <a:endParaRPr lang="en-US" b="0" i="0">
              <a:effectLst/>
              <a:latin typeface="Bahnschrift SemiBold Condensed" panose="020B0502040204020203" pitchFamily="34" charset="0"/>
            </a:endParaRPr>
          </a:p>
          <a:p>
            <a:pPr marL="742950" lvl="1" indent="-285750" algn="l">
              <a:lnSpc>
                <a:spcPts val="2143"/>
              </a:lnSpc>
              <a:spcBef>
                <a:spcPts val="300"/>
              </a:spcBef>
              <a:spcAft>
                <a:spcPts val="1029"/>
              </a:spcAft>
              <a:buFont typeface="+mj-lt"/>
              <a:buAutoNum type="arabicPeriod"/>
            </a:pPr>
            <a:r>
              <a:rPr lang="en-US" b="0" i="0">
                <a:effectLst/>
                <a:latin typeface="Bahnschrift SemiBold Condensed" panose="020B0502040204020203" pitchFamily="34" charset="0"/>
              </a:rPr>
              <a:t>Higher success rates observed for Polar, LEO, and ISS orbits with heavy payloads</a:t>
            </a:r>
          </a:p>
          <a:p>
            <a:pPr marL="742950" lvl="1" indent="-285750" algn="l">
              <a:lnSpc>
                <a:spcPts val="2143"/>
              </a:lnSpc>
              <a:spcBef>
                <a:spcPts val="300"/>
              </a:spcBef>
              <a:spcAft>
                <a:spcPts val="1029"/>
              </a:spcAft>
              <a:buFont typeface="+mj-lt"/>
              <a:buAutoNum type="arabicPeriod"/>
            </a:pPr>
            <a:r>
              <a:rPr lang="en-US" b="0" i="0">
                <a:effectLst/>
                <a:latin typeface="Bahnschrift SemiBold Condensed" panose="020B0502040204020203" pitchFamily="34" charset="0"/>
              </a:rPr>
              <a:t>GTO orbits show mixed outcomes regardless of payload mass</a:t>
            </a:r>
          </a:p>
          <a:p>
            <a:pPr algn="l">
              <a:lnSpc>
                <a:spcPts val="2143"/>
              </a:lnSpc>
              <a:spcBef>
                <a:spcPts val="300"/>
              </a:spcBef>
              <a:spcAft>
                <a:spcPts val="300"/>
              </a:spcAft>
              <a:buFont typeface="+mj-lt"/>
              <a:buAutoNum type="arabicPeriod"/>
            </a:pPr>
            <a:r>
              <a:rPr lang="en-US" b="1" i="0">
                <a:effectLst/>
                <a:latin typeface="Bahnschrift SemiBold Condensed" panose="020B0502040204020203" pitchFamily="34" charset="0"/>
              </a:rPr>
              <a:t>Feature Influence:</a:t>
            </a:r>
            <a:endParaRPr lang="en-US" b="0" i="0">
              <a:effectLst/>
              <a:latin typeface="Bahnschrift SemiBold Condensed" panose="020B0502040204020203" pitchFamily="34" charset="0"/>
            </a:endParaRPr>
          </a:p>
          <a:p>
            <a:pPr marL="742950" lvl="1" indent="-285750" algn="l">
              <a:lnSpc>
                <a:spcPts val="2143"/>
              </a:lnSpc>
              <a:spcBef>
                <a:spcPts val="300"/>
              </a:spcBef>
              <a:spcAft>
                <a:spcPts val="1029"/>
              </a:spcAft>
              <a:buFont typeface="+mj-lt"/>
              <a:buAutoNum type="arabicPeriod"/>
            </a:pPr>
            <a:r>
              <a:rPr lang="en-US" b="0" i="0">
                <a:effectLst/>
                <a:latin typeface="Bahnschrift SemiBold Condensed" panose="020B0502040204020203" pitchFamily="34" charset="0"/>
              </a:rPr>
              <a:t>Multiple parameters appear correlated with mission success</a:t>
            </a:r>
          </a:p>
          <a:p>
            <a:pPr marL="742950" lvl="1" indent="-285750" algn="l">
              <a:lnSpc>
                <a:spcPts val="2143"/>
              </a:lnSpc>
              <a:spcBef>
                <a:spcPts val="300"/>
              </a:spcBef>
              <a:spcAft>
                <a:spcPts val="1029"/>
              </a:spcAft>
              <a:buFont typeface="+mj-lt"/>
              <a:buAutoNum type="arabicPeriod"/>
            </a:pPr>
            <a:r>
              <a:rPr lang="en-US" b="0" i="0">
                <a:effectLst/>
                <a:latin typeface="Bahnschrift SemiBold Condensed" panose="020B0502040204020203" pitchFamily="34" charset="0"/>
              </a:rPr>
              <a:t>Complex interactions make manual pattern recognition challenging</a:t>
            </a:r>
          </a:p>
          <a:p>
            <a:pPr algn="l">
              <a:lnSpc>
                <a:spcPts val="2143"/>
              </a:lnSpc>
              <a:spcBef>
                <a:spcPts val="1029"/>
              </a:spcBef>
              <a:spcAft>
                <a:spcPts val="1029"/>
              </a:spcAft>
              <a:buNone/>
            </a:pPr>
            <a:r>
              <a:rPr lang="en-US" b="1" i="0">
                <a:effectLst/>
                <a:latin typeface="Bahnschrift SemiBold Condensed" panose="020B0502040204020203" pitchFamily="34" charset="0"/>
              </a:rPr>
              <a:t>Machine Learning Approach:</a:t>
            </a:r>
            <a:br>
              <a:rPr lang="en-US" b="0" i="0">
                <a:effectLst/>
                <a:latin typeface="Bahnschrift SemiBold Condensed" panose="020B0502040204020203" pitchFamily="34" charset="0"/>
              </a:rPr>
            </a:br>
            <a:r>
              <a:rPr lang="en-US" b="0" i="0">
                <a:effectLst/>
                <a:latin typeface="Bahnschrift SemiBold Condensed" panose="020B0502040204020203" pitchFamily="34" charset="0"/>
              </a:rPr>
              <a:t>To effectively model these relationships, we'll employ classification algorithms to:</a:t>
            </a:r>
          </a:p>
          <a:p>
            <a:pPr algn="l">
              <a:lnSpc>
                <a:spcPts val="2143"/>
              </a:lnSpc>
              <a:spcBef>
                <a:spcPts val="1029"/>
              </a:spcBef>
              <a:spcAft>
                <a:spcPts val="1029"/>
              </a:spcAft>
              <a:buFont typeface="Arial" panose="020B0604020202020204" pitchFamily="34" charset="0"/>
              <a:buChar char="•"/>
            </a:pPr>
            <a:r>
              <a:rPr lang="en-US" b="0" i="0">
                <a:effectLst/>
                <a:latin typeface="Bahnschrift SemiBold Condensed" panose="020B0502040204020203" pitchFamily="34" charset="0"/>
              </a:rPr>
              <a:t>Learn historical success patterns</a:t>
            </a:r>
          </a:p>
          <a:p>
            <a:pPr algn="l">
              <a:lnSpc>
                <a:spcPts val="2143"/>
              </a:lnSpc>
              <a:spcBef>
                <a:spcPts val="300"/>
              </a:spcBef>
              <a:spcAft>
                <a:spcPts val="1029"/>
              </a:spcAft>
              <a:buFont typeface="Arial" panose="020B0604020202020204" pitchFamily="34" charset="0"/>
              <a:buChar char="•"/>
            </a:pPr>
            <a:r>
              <a:rPr lang="en-US" b="0" i="0">
                <a:effectLst/>
                <a:latin typeface="Bahnschrift SemiBold Condensed" panose="020B0502040204020203" pitchFamily="34" charset="0"/>
              </a:rPr>
              <a:t>Predict outcomes based on feature combinations</a:t>
            </a:r>
          </a:p>
          <a:p>
            <a:pPr algn="l">
              <a:lnSpc>
                <a:spcPts val="2143"/>
              </a:lnSpc>
              <a:spcBef>
                <a:spcPts val="300"/>
              </a:spcBef>
              <a:spcAft>
                <a:spcPts val="1029"/>
              </a:spcAft>
              <a:buFont typeface="Arial" panose="020B0604020202020204" pitchFamily="34" charset="0"/>
              <a:buChar char="•"/>
            </a:pPr>
            <a:r>
              <a:rPr lang="en-US" b="0" i="0">
                <a:effectLst/>
                <a:latin typeface="Bahnschrift SemiBold Condensed" panose="020B0502040204020203" pitchFamily="34" charset="0"/>
              </a:rPr>
              <a:t>Quantify each parameter's predictive importance</a:t>
            </a:r>
          </a:p>
          <a:p>
            <a:pPr algn="l">
              <a:lnSpc>
                <a:spcPts val="2143"/>
              </a:lnSpc>
              <a:spcBef>
                <a:spcPts val="1029"/>
              </a:spcBef>
            </a:pPr>
            <a:r>
              <a:rPr lang="en-US" b="0" i="0">
                <a:effectLst/>
                <a:latin typeface="Bahnschrift SemiBold Condensed" panose="020B0502040204020203" pitchFamily="34" charset="0"/>
              </a:rPr>
              <a:t>This data-driven approach will provide more reliable predictions than visual analysis alone.</a:t>
            </a:r>
          </a:p>
        </p:txBody>
      </p:sp>
    </p:spTree>
    <p:extLst>
      <p:ext uri="{BB962C8B-B14F-4D97-AF65-F5344CB8AC3E}">
        <p14:creationId xmlns:p14="http://schemas.microsoft.com/office/powerpoint/2010/main" val="3225860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39EF9-D320-7F04-3EC8-C6DD420F874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0468868-00EF-D9AF-CA5B-CDA2B7CEECA0}"/>
              </a:ext>
            </a:extLst>
          </p:cNvPr>
          <p:cNvSpPr txBox="1"/>
          <p:nvPr/>
        </p:nvSpPr>
        <p:spPr>
          <a:xfrm>
            <a:off x="1594101" y="279448"/>
            <a:ext cx="3020379" cy="830997"/>
          </a:xfrm>
          <a:prstGeom prst="rect">
            <a:avLst/>
          </a:prstGeom>
          <a:noFill/>
        </p:spPr>
        <p:txBody>
          <a:bodyPr wrap="square" rtlCol="0">
            <a:spAutoFit/>
          </a:bodyPr>
          <a:lstStyle/>
          <a:p>
            <a:r>
              <a:rPr lang="en-US" sz="4800" b="1" dirty="0">
                <a:latin typeface="Bahnschrift SemiBold Condensed" panose="020B0502040204020203" pitchFamily="34" charset="0"/>
              </a:rPr>
              <a:t>CONCLUSION</a:t>
            </a:r>
            <a:endParaRPr lang="en-US" sz="4800" dirty="0">
              <a:latin typeface="Bahnschrift SemiBold Condensed" panose="020B0502040204020203" pitchFamily="34" charset="0"/>
            </a:endParaRPr>
          </a:p>
        </p:txBody>
      </p:sp>
      <p:sp>
        <p:nvSpPr>
          <p:cNvPr id="7" name="TextBox 6">
            <a:extLst>
              <a:ext uri="{FF2B5EF4-FFF2-40B4-BE49-F238E27FC236}">
                <a16:creationId xmlns:a16="http://schemas.microsoft.com/office/drawing/2014/main" id="{6A0FC405-2C3C-6AD2-5BFA-D3DE26D56374}"/>
              </a:ext>
            </a:extLst>
          </p:cNvPr>
          <p:cNvSpPr txBox="1"/>
          <p:nvPr/>
        </p:nvSpPr>
        <p:spPr>
          <a:xfrm>
            <a:off x="1423465" y="1879701"/>
            <a:ext cx="10652421" cy="3304944"/>
          </a:xfrm>
          <a:prstGeom prst="rect">
            <a:avLst/>
          </a:prstGeom>
          <a:noFill/>
        </p:spPr>
        <p:txBody>
          <a:bodyPr wrap="square" rtlCol="0">
            <a:spAutoFit/>
          </a:bodyPr>
          <a:lstStyle/>
          <a:p>
            <a:pPr algn="l">
              <a:lnSpc>
                <a:spcPts val="2143"/>
              </a:lnSpc>
              <a:spcBef>
                <a:spcPts val="1029"/>
              </a:spcBef>
              <a:spcAft>
                <a:spcPts val="1029"/>
              </a:spcAft>
              <a:buNone/>
            </a:pPr>
            <a:r>
              <a:rPr lang="en-US" sz="2400" b="0" i="0" dirty="0">
                <a:effectLst/>
                <a:latin typeface="Bahnschrift SemiBold Condensed" panose="020B0502040204020203" pitchFamily="34" charset="0"/>
              </a:rPr>
              <a:t>This project develops a machine learning solution to predict whether SpaceX's Falcon 9 first stage will land successfully - a critical factor in determining launch costs. By analyzing various launch parameters (including payload mass and orbit type), we identify patterns that influence mission outcomes.</a:t>
            </a:r>
          </a:p>
          <a:p>
            <a:pPr algn="l">
              <a:lnSpc>
                <a:spcPts val="2143"/>
              </a:lnSpc>
              <a:spcBef>
                <a:spcPts val="1029"/>
              </a:spcBef>
              <a:spcAft>
                <a:spcPts val="1029"/>
              </a:spcAft>
              <a:buNone/>
            </a:pPr>
            <a:r>
              <a:rPr lang="en-US" sz="2400" b="0" i="0" dirty="0">
                <a:effectLst/>
                <a:latin typeface="Bahnschrift SemiBold Condensed" panose="020B0502040204020203" pitchFamily="34" charset="0"/>
              </a:rPr>
              <a:t>Our comparative analysis of multiple machine learning algorithms revealed that the Decision Tree model achieved superior performance in predicting landing success. This predictive capability enables more accurate cost estimation for Falcon 9 launches, providing valuable insights for the competitive space launch market.</a:t>
            </a:r>
          </a:p>
          <a:p>
            <a:pPr algn="l">
              <a:lnSpc>
                <a:spcPts val="2143"/>
              </a:lnSpc>
              <a:spcBef>
                <a:spcPts val="1029"/>
              </a:spcBef>
              <a:spcAft>
                <a:spcPts val="1029"/>
              </a:spcAft>
              <a:buNone/>
            </a:pPr>
            <a:r>
              <a:rPr lang="en-US" sz="2400" b="0" i="0" dirty="0">
                <a:effectLst/>
                <a:latin typeface="Bahnschrift SemiBold Condensed" panose="020B0502040204020203" pitchFamily="34" charset="0"/>
              </a:rPr>
              <a:t>The solution demonstrates how data science can extract meaningful business intelligence from complex aerospace operations.</a:t>
            </a:r>
          </a:p>
        </p:txBody>
      </p:sp>
    </p:spTree>
    <p:extLst>
      <p:ext uri="{BB962C8B-B14F-4D97-AF65-F5344CB8AC3E}">
        <p14:creationId xmlns:p14="http://schemas.microsoft.com/office/powerpoint/2010/main" val="2981894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C5E19-6533-31E8-B2C3-AB73ED67177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B2D19A0-F83E-C396-A9F0-72F1FDD3CBF9}"/>
              </a:ext>
            </a:extLst>
          </p:cNvPr>
          <p:cNvSpPr txBox="1"/>
          <p:nvPr/>
        </p:nvSpPr>
        <p:spPr>
          <a:xfrm>
            <a:off x="1797377" y="202163"/>
            <a:ext cx="2994731" cy="830997"/>
          </a:xfrm>
          <a:prstGeom prst="rect">
            <a:avLst/>
          </a:prstGeom>
          <a:noFill/>
        </p:spPr>
        <p:txBody>
          <a:bodyPr wrap="none" rtlCol="0">
            <a:spAutoFit/>
          </a:bodyPr>
          <a:lstStyle/>
          <a:p>
            <a:r>
              <a:rPr lang="en-US" sz="4800" b="1" dirty="0">
                <a:latin typeface="Bahnschrift SemiBold Condensed" panose="020B0502040204020203" pitchFamily="34" charset="0"/>
              </a:rPr>
              <a:t>INTRODUCTION</a:t>
            </a:r>
            <a:endParaRPr lang="en-US" sz="4800" dirty="0">
              <a:latin typeface="Bahnschrift SemiBold Condensed" panose="020B0502040204020203" pitchFamily="34" charset="0"/>
            </a:endParaRPr>
          </a:p>
        </p:txBody>
      </p:sp>
      <p:sp>
        <p:nvSpPr>
          <p:cNvPr id="5" name="TextBox 4">
            <a:extLst>
              <a:ext uri="{FF2B5EF4-FFF2-40B4-BE49-F238E27FC236}">
                <a16:creationId xmlns:a16="http://schemas.microsoft.com/office/drawing/2014/main" id="{89293398-7EDB-9E8B-4560-8E47B30CFDD8}"/>
              </a:ext>
            </a:extLst>
          </p:cNvPr>
          <p:cNvSpPr txBox="1"/>
          <p:nvPr/>
        </p:nvSpPr>
        <p:spPr>
          <a:xfrm>
            <a:off x="1797377" y="710163"/>
            <a:ext cx="9843080" cy="5716950"/>
          </a:xfrm>
          <a:prstGeom prst="rect">
            <a:avLst/>
          </a:prstGeom>
          <a:noFill/>
        </p:spPr>
        <p:txBody>
          <a:bodyPr wrap="square" rtlCol="0">
            <a:spAutoFit/>
          </a:bodyPr>
          <a:lstStyle/>
          <a:p>
            <a:pPr algn="l">
              <a:lnSpc>
                <a:spcPts val="2143"/>
              </a:lnSpc>
              <a:spcAft>
                <a:spcPts val="1029"/>
              </a:spcAft>
              <a:buNone/>
            </a:pPr>
            <a:endParaRPr lang="en-US" b="0" i="0" dirty="0">
              <a:effectLst/>
              <a:latin typeface="Bahnschrift SemiBold Condensed" panose="020B0502040204020203" pitchFamily="34" charset="0"/>
            </a:endParaRPr>
          </a:p>
          <a:p>
            <a:pPr marL="285750" indent="-285750" algn="just">
              <a:spcBef>
                <a:spcPts val="1029"/>
              </a:spcBef>
              <a:spcAft>
                <a:spcPts val="1029"/>
              </a:spcAft>
              <a:buFont typeface="Arial" panose="020B0604020202020204" pitchFamily="34" charset="0"/>
              <a:buChar char="•"/>
            </a:pPr>
            <a:r>
              <a:rPr lang="en-US" sz="2800" b="0" i="0" dirty="0">
                <a:effectLst/>
                <a:latin typeface="Bahnschrift SemiBold Condensed" panose="020B0502040204020203" pitchFamily="34" charset="0"/>
              </a:rPr>
              <a:t>SpaceX's Falcon 9 offers cost-effective launches at 62 million —much cheaper than competitors</a:t>
            </a:r>
            <a:r>
              <a:rPr lang="en-US" sz="2800" dirty="0">
                <a:latin typeface="Bahnschrift SemiBold Condensed" panose="020B0502040204020203" pitchFamily="34" charset="0"/>
              </a:rPr>
              <a:t> 1</a:t>
            </a:r>
            <a:r>
              <a:rPr lang="en-US" sz="2800" b="0" i="0" dirty="0">
                <a:effectLst/>
                <a:latin typeface="Bahnschrift SemiBold Condensed" panose="020B0502040204020203" pitchFamily="34" charset="0"/>
              </a:rPr>
              <a:t>65 </a:t>
            </a:r>
            <a:r>
              <a:rPr lang="en-US" sz="2800" b="0" dirty="0">
                <a:effectLst/>
                <a:latin typeface="Bahnschrift SemiBold Condensed" panose="020B0502040204020203" pitchFamily="34" charset="0"/>
              </a:rPr>
              <a:t>million </a:t>
            </a:r>
            <a:r>
              <a:rPr lang="en-US" sz="2800" b="0" i="0" dirty="0">
                <a:effectLst/>
                <a:latin typeface="Bahnschrift SemiBold Condensed" panose="020B0502040204020203" pitchFamily="34" charset="0"/>
              </a:rPr>
              <a:t>— thanks to reusable first stages. By predicting whether the first stage will land successfully, we can estimate launch costs, providing valuable insights for competitive bidding.</a:t>
            </a:r>
          </a:p>
          <a:p>
            <a:pPr marL="285750" indent="-285750" algn="just">
              <a:spcBef>
                <a:spcPts val="1029"/>
              </a:spcBef>
              <a:spcAft>
                <a:spcPts val="1029"/>
              </a:spcAft>
              <a:buFont typeface="Arial" panose="020B0604020202020204" pitchFamily="34" charset="0"/>
              <a:buChar char="•"/>
            </a:pPr>
            <a:r>
              <a:rPr lang="en-US" sz="2800" b="0" i="0" dirty="0">
                <a:effectLst/>
                <a:latin typeface="Bahnschrift SemiBold Condensed" panose="020B0502040204020203" pitchFamily="34" charset="0"/>
              </a:rPr>
              <a:t>While some ocean landings are intentional, our goal is to determine landing success based on key factors like payload mass, orbit type, and launch site. Using machine learning, we'll analyze these features to answer: </a:t>
            </a:r>
            <a:r>
              <a:rPr lang="en-US" sz="2800" b="1" i="0" dirty="0">
                <a:effectLst/>
                <a:latin typeface="Bahnschrift SemiBold Condensed" panose="020B0502040204020203" pitchFamily="34" charset="0"/>
              </a:rPr>
              <a:t>Will the Falcon 9's first stage land successfully?</a:t>
            </a:r>
            <a:endParaRPr lang="en-US" sz="2800" b="0" i="0" dirty="0">
              <a:effectLst/>
              <a:latin typeface="Bahnschrift SemiBold Condensed" panose="020B0502040204020203" pitchFamily="34" charset="0"/>
            </a:endParaRPr>
          </a:p>
          <a:p>
            <a:pPr marL="285750" indent="-285750" algn="just">
              <a:spcBef>
                <a:spcPts val="1029"/>
              </a:spcBef>
              <a:buFont typeface="Arial" panose="020B0604020202020204" pitchFamily="34" charset="0"/>
              <a:buChar char="•"/>
            </a:pPr>
            <a:r>
              <a:rPr lang="en-US" sz="2800" b="0" i="0" dirty="0">
                <a:effectLst/>
                <a:latin typeface="Bahnschrift SemiBold Condensed" panose="020B0502040204020203" pitchFamily="34" charset="0"/>
              </a:rPr>
              <a:t>This project will help assess SpaceX's cost advantage and support strategic decision-making in the space launch industry.</a:t>
            </a:r>
          </a:p>
          <a:p>
            <a:endParaRPr lang="en-US" dirty="0">
              <a:latin typeface="Bahnschrift SemiBold Condensed" panose="020B0502040204020203" pitchFamily="34" charset="0"/>
            </a:endParaRPr>
          </a:p>
        </p:txBody>
      </p:sp>
    </p:spTree>
    <p:extLst>
      <p:ext uri="{BB962C8B-B14F-4D97-AF65-F5344CB8AC3E}">
        <p14:creationId xmlns:p14="http://schemas.microsoft.com/office/powerpoint/2010/main" val="1394419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26621-0C5F-281F-C555-733EE627354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96B9DBF-CD72-EECC-8C63-C7A281354EB6}"/>
              </a:ext>
            </a:extLst>
          </p:cNvPr>
          <p:cNvSpPr txBox="1"/>
          <p:nvPr/>
        </p:nvSpPr>
        <p:spPr>
          <a:xfrm>
            <a:off x="1797377" y="202163"/>
            <a:ext cx="3020379" cy="830997"/>
          </a:xfrm>
          <a:prstGeom prst="rect">
            <a:avLst/>
          </a:prstGeom>
          <a:noFill/>
        </p:spPr>
        <p:txBody>
          <a:bodyPr wrap="none" rtlCol="0">
            <a:spAutoFit/>
          </a:bodyPr>
          <a:lstStyle/>
          <a:p>
            <a:r>
              <a:rPr lang="en-US" sz="4800" b="1" dirty="0">
                <a:latin typeface="Bahnschrift SemiBold Condensed" panose="020B0502040204020203" pitchFamily="34" charset="0"/>
              </a:rPr>
              <a:t>METHODOLOGY</a:t>
            </a:r>
            <a:endParaRPr lang="en-US" sz="4800" dirty="0">
              <a:latin typeface="Bahnschrift SemiBold Condensed" panose="020B0502040204020203" pitchFamily="34" charset="0"/>
            </a:endParaRPr>
          </a:p>
        </p:txBody>
      </p:sp>
      <p:sp>
        <p:nvSpPr>
          <p:cNvPr id="5" name="TextBox 4">
            <a:extLst>
              <a:ext uri="{FF2B5EF4-FFF2-40B4-BE49-F238E27FC236}">
                <a16:creationId xmlns:a16="http://schemas.microsoft.com/office/drawing/2014/main" id="{17A594E9-90A4-F839-E560-3F143777C6D6}"/>
              </a:ext>
            </a:extLst>
          </p:cNvPr>
          <p:cNvSpPr txBox="1"/>
          <p:nvPr/>
        </p:nvSpPr>
        <p:spPr>
          <a:xfrm>
            <a:off x="1797377" y="1033160"/>
            <a:ext cx="9843080" cy="5324535"/>
          </a:xfrm>
          <a:prstGeom prst="rect">
            <a:avLst/>
          </a:prstGeom>
          <a:noFill/>
        </p:spPr>
        <p:txBody>
          <a:bodyPr wrap="square" rtlCol="0">
            <a:spAutoFit/>
          </a:bodyPr>
          <a:lstStyle/>
          <a:p>
            <a:r>
              <a:rPr lang="en-US" sz="2400" dirty="0">
                <a:latin typeface="Bahnschrift SemiBold Condensed" panose="020B0502040204020203" pitchFamily="34" charset="0"/>
              </a:rPr>
              <a:t>The overall methodology includes:</a:t>
            </a:r>
          </a:p>
          <a:p>
            <a:pPr marL="914400" lvl="1" indent="-457200">
              <a:buFont typeface="+mj-lt"/>
              <a:buAutoNum type="arabicPeriod"/>
            </a:pPr>
            <a:r>
              <a:rPr lang="en-US" sz="2400" dirty="0">
                <a:latin typeface="Bahnschrift SemiBold Condensed" panose="020B0502040204020203" pitchFamily="34" charset="0"/>
              </a:rPr>
              <a:t>Data collection, wrangling, and formatting, using:</a:t>
            </a:r>
          </a:p>
          <a:p>
            <a:pPr marL="1200150" lvl="2" indent="-285750">
              <a:buFont typeface="Arial" panose="020B0604020202020204" pitchFamily="34" charset="0"/>
              <a:buChar char="•"/>
            </a:pPr>
            <a:r>
              <a:rPr lang="en-US" sz="2000" dirty="0">
                <a:latin typeface="Bahnschrift SemiBold Condensed" panose="020B0502040204020203" pitchFamily="34" charset="0"/>
              </a:rPr>
              <a:t>SpaceX API</a:t>
            </a:r>
          </a:p>
          <a:p>
            <a:pPr marL="1200150" lvl="2" indent="-285750">
              <a:buFont typeface="Arial" panose="020B0604020202020204" pitchFamily="34" charset="0"/>
              <a:buChar char="•"/>
            </a:pPr>
            <a:r>
              <a:rPr lang="en-US" sz="2000" dirty="0">
                <a:latin typeface="Bahnschrift SemiBold Condensed" panose="020B0502040204020203" pitchFamily="34" charset="0"/>
              </a:rPr>
              <a:t>Web scraping</a:t>
            </a:r>
          </a:p>
          <a:p>
            <a:pPr marL="914400" lvl="1" indent="-457200">
              <a:buFont typeface="+mj-lt"/>
              <a:buAutoNum type="arabicPeriod"/>
            </a:pPr>
            <a:r>
              <a:rPr lang="en-US" sz="2400" dirty="0">
                <a:latin typeface="Bahnschrift SemiBold Condensed" panose="020B0502040204020203" pitchFamily="34" charset="0"/>
              </a:rPr>
              <a:t>Exploratory data analysis (EDA), using:</a:t>
            </a:r>
          </a:p>
          <a:p>
            <a:pPr marL="1200150" lvl="2" indent="-285750">
              <a:buFont typeface="Arial" panose="020B0604020202020204" pitchFamily="34" charset="0"/>
              <a:buChar char="•"/>
            </a:pPr>
            <a:r>
              <a:rPr lang="en-US" sz="2000" dirty="0">
                <a:latin typeface="Bahnschrift SemiBold Condensed" panose="020B0502040204020203" pitchFamily="34" charset="0"/>
              </a:rPr>
              <a:t>Pandas and NumPy </a:t>
            </a:r>
          </a:p>
          <a:p>
            <a:pPr marL="1200150" lvl="2" indent="-285750">
              <a:buFont typeface="Arial" panose="020B0604020202020204" pitchFamily="34" charset="0"/>
              <a:buChar char="•"/>
            </a:pPr>
            <a:r>
              <a:rPr lang="en-US" sz="2000" dirty="0">
                <a:latin typeface="Bahnschrift SemiBold Condensed" panose="020B0502040204020203" pitchFamily="34" charset="0"/>
              </a:rPr>
              <a:t>SQL</a:t>
            </a:r>
          </a:p>
          <a:p>
            <a:pPr marL="914400" lvl="1" indent="-457200">
              <a:buFont typeface="+mj-lt"/>
              <a:buAutoNum type="arabicPeriod"/>
            </a:pPr>
            <a:r>
              <a:rPr lang="en-US" sz="2400" dirty="0">
                <a:latin typeface="Bahnschrift SemiBold Condensed" panose="020B0502040204020203" pitchFamily="34" charset="0"/>
              </a:rPr>
              <a:t>Data visualization, using:</a:t>
            </a:r>
          </a:p>
          <a:p>
            <a:pPr marL="1200150" lvl="2" indent="-285750">
              <a:buFont typeface="Arial" panose="020B0604020202020204" pitchFamily="34" charset="0"/>
              <a:buChar char="•"/>
            </a:pPr>
            <a:r>
              <a:rPr lang="en-US" sz="2000" dirty="0">
                <a:latin typeface="Bahnschrift SemiBold Condensed" panose="020B0502040204020203" pitchFamily="34" charset="0"/>
              </a:rPr>
              <a:t>Matplotlib and Seaborn</a:t>
            </a:r>
          </a:p>
          <a:p>
            <a:pPr marL="1200150" lvl="2" indent="-285750">
              <a:buFont typeface="Arial" panose="020B0604020202020204" pitchFamily="34" charset="0"/>
              <a:buChar char="•"/>
            </a:pPr>
            <a:r>
              <a:rPr lang="en-US" sz="2000" dirty="0">
                <a:latin typeface="Bahnschrift SemiBold Condensed" panose="020B0502040204020203" pitchFamily="34" charset="0"/>
              </a:rPr>
              <a:t>Folium</a:t>
            </a:r>
          </a:p>
          <a:p>
            <a:pPr marL="1200150" lvl="2" indent="-285750">
              <a:buFont typeface="Arial" panose="020B0604020202020204" pitchFamily="34" charset="0"/>
              <a:buChar char="•"/>
            </a:pPr>
            <a:r>
              <a:rPr lang="en-US" sz="2000" dirty="0">
                <a:latin typeface="Bahnschrift SemiBold Condensed" panose="020B0502040204020203" pitchFamily="34" charset="0"/>
              </a:rPr>
              <a:t>Dash</a:t>
            </a:r>
          </a:p>
          <a:p>
            <a:pPr marL="914400" lvl="1" indent="-457200">
              <a:buFont typeface="+mj-lt"/>
              <a:buAutoNum type="arabicPeriod"/>
            </a:pPr>
            <a:r>
              <a:rPr lang="en-US" sz="2400" dirty="0">
                <a:latin typeface="Bahnschrift SemiBold Condensed" panose="020B0502040204020203" pitchFamily="34" charset="0"/>
              </a:rPr>
              <a:t>Machine learning prediction, using</a:t>
            </a:r>
          </a:p>
          <a:p>
            <a:pPr marL="1200150" lvl="2" indent="-285750">
              <a:buFont typeface="Arial" panose="020B0604020202020204" pitchFamily="34" charset="0"/>
              <a:buChar char="•"/>
            </a:pPr>
            <a:r>
              <a:rPr lang="en-US" sz="2000" dirty="0">
                <a:latin typeface="Bahnschrift SemiBold Condensed" panose="020B0502040204020203" pitchFamily="34" charset="0"/>
              </a:rPr>
              <a:t>Logistic regression</a:t>
            </a:r>
          </a:p>
          <a:p>
            <a:pPr marL="1200150" lvl="2" indent="-285750">
              <a:buFont typeface="Arial" panose="020B0604020202020204" pitchFamily="34" charset="0"/>
              <a:buChar char="•"/>
            </a:pPr>
            <a:r>
              <a:rPr lang="en-US" sz="2000" dirty="0">
                <a:latin typeface="Bahnschrift SemiBold Condensed" panose="020B0502040204020203" pitchFamily="34" charset="0"/>
              </a:rPr>
              <a:t>Support vector machine (SVM)</a:t>
            </a:r>
          </a:p>
          <a:p>
            <a:pPr marL="1200150" lvl="2" indent="-285750">
              <a:buFont typeface="Arial" panose="020B0604020202020204" pitchFamily="34" charset="0"/>
              <a:buChar char="•"/>
            </a:pPr>
            <a:r>
              <a:rPr lang="en-US" sz="2000" dirty="0">
                <a:latin typeface="Bahnschrift SemiBold Condensed" panose="020B0502040204020203" pitchFamily="34" charset="0"/>
              </a:rPr>
              <a:t>Decision tree</a:t>
            </a:r>
          </a:p>
          <a:p>
            <a:pPr marL="1200150" lvl="2" indent="-285750">
              <a:buFont typeface="Arial" panose="020B0604020202020204" pitchFamily="34" charset="0"/>
              <a:buChar char="•"/>
            </a:pPr>
            <a:r>
              <a:rPr lang="en-US" sz="2000" dirty="0">
                <a:latin typeface="Bahnschrift SemiBold Condensed" panose="020B0502040204020203" pitchFamily="34" charset="0"/>
              </a:rPr>
              <a:t>K-nearest neighbors (KNN)</a:t>
            </a:r>
            <a:endParaRPr lang="en-US" sz="2400" dirty="0">
              <a:latin typeface="Bahnschrift SemiBold Condensed" panose="020B0502040204020203" pitchFamily="34" charset="0"/>
            </a:endParaRPr>
          </a:p>
        </p:txBody>
      </p:sp>
    </p:spTree>
    <p:extLst>
      <p:ext uri="{BB962C8B-B14F-4D97-AF65-F5344CB8AC3E}">
        <p14:creationId xmlns:p14="http://schemas.microsoft.com/office/powerpoint/2010/main" val="3310902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3A6FD-907F-E043-4D43-EFA9525BFD0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035AB20-8AC0-4673-9DF8-04010040C303}"/>
              </a:ext>
            </a:extLst>
          </p:cNvPr>
          <p:cNvSpPr txBox="1"/>
          <p:nvPr/>
        </p:nvSpPr>
        <p:spPr>
          <a:xfrm>
            <a:off x="1739320" y="202162"/>
            <a:ext cx="3020379" cy="646331"/>
          </a:xfrm>
          <a:prstGeom prst="rect">
            <a:avLst/>
          </a:prstGeom>
          <a:noFill/>
        </p:spPr>
        <p:txBody>
          <a:bodyPr wrap="square" rtlCol="0">
            <a:spAutoFit/>
          </a:bodyPr>
          <a:lstStyle/>
          <a:p>
            <a:r>
              <a:rPr lang="en-US" sz="3600" b="1" dirty="0">
                <a:latin typeface="Bahnschrift SemiBold Condensed" panose="020B0502040204020203" pitchFamily="34" charset="0"/>
              </a:rPr>
              <a:t>METHODOLOGY :</a:t>
            </a:r>
            <a:endParaRPr lang="en-US" sz="3600" dirty="0">
              <a:latin typeface="Bahnschrift SemiBold Condensed" panose="020B0502040204020203" pitchFamily="34" charset="0"/>
            </a:endParaRPr>
          </a:p>
        </p:txBody>
      </p:sp>
      <p:sp>
        <p:nvSpPr>
          <p:cNvPr id="5" name="TextBox 4">
            <a:extLst>
              <a:ext uri="{FF2B5EF4-FFF2-40B4-BE49-F238E27FC236}">
                <a16:creationId xmlns:a16="http://schemas.microsoft.com/office/drawing/2014/main" id="{C1394B3B-6AEC-37F7-3FFA-72A6DC84A130}"/>
              </a:ext>
            </a:extLst>
          </p:cNvPr>
          <p:cNvSpPr txBox="1"/>
          <p:nvPr/>
        </p:nvSpPr>
        <p:spPr>
          <a:xfrm>
            <a:off x="2035408" y="910049"/>
            <a:ext cx="9843080" cy="4324261"/>
          </a:xfrm>
          <a:prstGeom prst="rect">
            <a:avLst/>
          </a:prstGeom>
          <a:noFill/>
        </p:spPr>
        <p:txBody>
          <a:bodyPr wrap="square" rtlCol="0">
            <a:spAutoFit/>
          </a:bodyPr>
          <a:lstStyle/>
          <a:p>
            <a:pPr algn="l">
              <a:lnSpc>
                <a:spcPts val="2143"/>
              </a:lnSpc>
              <a:spcBef>
                <a:spcPts val="1029"/>
              </a:spcBef>
              <a:spcAft>
                <a:spcPts val="1029"/>
              </a:spcAft>
            </a:pPr>
            <a:r>
              <a:rPr lang="en-US" sz="2800" b="0" i="0" dirty="0">
                <a:effectLst/>
                <a:latin typeface="Bahnschrift SemiBold Condensed" panose="020B0502040204020203" pitchFamily="34" charset="0"/>
              </a:rPr>
              <a:t>SpaceX API:</a:t>
            </a:r>
            <a:br>
              <a:rPr lang="en-US" sz="2800" b="0" i="0" dirty="0">
                <a:effectLst/>
                <a:latin typeface="Bahnschrift SemiBold Condensed" panose="020B0502040204020203" pitchFamily="34" charset="0"/>
              </a:rPr>
            </a:br>
            <a:br>
              <a:rPr lang="en-US" sz="2800" b="0" i="0" dirty="0">
                <a:effectLst/>
                <a:latin typeface="Bahnschrift SemiBold Condensed" panose="020B0502040204020203" pitchFamily="34" charset="0"/>
              </a:rPr>
            </a:br>
            <a:r>
              <a:rPr lang="en-US" sz="2000" b="0" i="0" dirty="0">
                <a:effectLst/>
                <a:latin typeface="Bahnschrift SemiBold Condensed" panose="020B0502040204020203" pitchFamily="34" charset="0"/>
              </a:rPr>
              <a:t>We obtained launch data from SpaceX's official API (</a:t>
            </a:r>
            <a:r>
              <a:rPr lang="en-US" sz="2000" b="0" i="0" u="none" strike="noStrike" dirty="0">
                <a:effectLst/>
                <a:latin typeface="Bahnschrift SemiBold Condensed" panose="020B0502040204020203" pitchFamily="34" charset="0"/>
                <a:hlinkClick r:id="rId2">
                  <a:extLst>
                    <a:ext uri="{A12FA001-AC4F-418D-AE19-62706E023703}">
                      <ahyp:hlinkClr xmlns:ahyp="http://schemas.microsoft.com/office/drawing/2018/hyperlinkcolor" val="tx"/>
                    </a:ext>
                  </a:extLst>
                </a:hlinkClick>
              </a:rPr>
              <a:t>https://api.spacexdata.com/v4/rockets/</a:t>
            </a:r>
            <a:r>
              <a:rPr lang="en-US" sz="2000" b="0" i="0" dirty="0">
                <a:effectLst/>
                <a:latin typeface="Bahnschrift SemiBold Condensed" panose="020B0502040204020203" pitchFamily="34" charset="0"/>
              </a:rPr>
              <a:t>), focusing exclusively on Falcon 9 missions.</a:t>
            </a:r>
          </a:p>
          <a:p>
            <a:pPr algn="l">
              <a:lnSpc>
                <a:spcPts val="2143"/>
              </a:lnSpc>
              <a:spcBef>
                <a:spcPts val="1029"/>
              </a:spcBef>
              <a:spcAft>
                <a:spcPts val="1029"/>
              </a:spcAft>
            </a:pPr>
            <a:r>
              <a:rPr lang="en-US" sz="2400" b="1" i="0" dirty="0">
                <a:effectLst/>
                <a:latin typeface="Bahnschrift SemiBold Condensed" panose="020B0502040204020203" pitchFamily="34" charset="0"/>
              </a:rPr>
              <a:t>Data Cleaning Process:</a:t>
            </a:r>
            <a:endParaRPr lang="en-US" sz="2400" b="0" i="0" dirty="0">
              <a:effectLst/>
              <a:latin typeface="Bahnschrift SemiBold Condensed" panose="020B0502040204020203" pitchFamily="34" charset="0"/>
            </a:endParaRPr>
          </a:p>
          <a:p>
            <a:pPr marL="800100" lvl="1" indent="-342900">
              <a:lnSpc>
                <a:spcPts val="2143"/>
              </a:lnSpc>
              <a:spcBef>
                <a:spcPts val="1029"/>
              </a:spcBef>
              <a:spcAft>
                <a:spcPts val="1029"/>
              </a:spcAft>
              <a:buFont typeface="Arial" panose="020B0604020202020204" pitchFamily="34" charset="0"/>
              <a:buChar char="•"/>
            </a:pPr>
            <a:r>
              <a:rPr lang="en-US" sz="2000" b="0" i="0" dirty="0">
                <a:effectLst/>
                <a:latin typeface="Bahnschrift SemiBold Condensed" panose="020B0502040204020203" pitchFamily="34" charset="0"/>
              </a:rPr>
              <a:t>Filtered to include only Falcon 9 launches</a:t>
            </a:r>
          </a:p>
          <a:p>
            <a:pPr marL="800100" lvl="1" indent="-342900">
              <a:lnSpc>
                <a:spcPts val="2143"/>
              </a:lnSpc>
              <a:spcBef>
                <a:spcPts val="300"/>
              </a:spcBef>
              <a:spcAft>
                <a:spcPts val="1029"/>
              </a:spcAft>
              <a:buFont typeface="Arial" panose="020B0604020202020204" pitchFamily="34" charset="0"/>
              <a:buChar char="•"/>
            </a:pPr>
            <a:r>
              <a:rPr lang="en-US" sz="2000" b="0" i="0" dirty="0">
                <a:effectLst/>
                <a:latin typeface="Bahnschrift SemiBold Condensed" panose="020B0502040204020203" pitchFamily="34" charset="0"/>
              </a:rPr>
              <a:t>Handled missing values by imputing column means</a:t>
            </a:r>
          </a:p>
          <a:p>
            <a:pPr marL="800100" lvl="1" indent="-342900">
              <a:lnSpc>
                <a:spcPts val="2143"/>
              </a:lnSpc>
              <a:spcBef>
                <a:spcPts val="300"/>
              </a:spcBef>
              <a:spcAft>
                <a:spcPts val="1029"/>
              </a:spcAft>
              <a:buFont typeface="Arial" panose="020B0604020202020204" pitchFamily="34" charset="0"/>
              <a:buChar char="•"/>
            </a:pPr>
            <a:r>
              <a:rPr lang="en-US" sz="2000" b="0" i="0" dirty="0">
                <a:effectLst/>
                <a:latin typeface="Bahnschrift SemiBold Condensed" panose="020B0502040204020203" pitchFamily="34" charset="0"/>
              </a:rPr>
              <a:t>Final dataset contains 90 launches with 17 key features</a:t>
            </a:r>
          </a:p>
          <a:p>
            <a:pPr algn="l">
              <a:lnSpc>
                <a:spcPts val="2143"/>
              </a:lnSpc>
              <a:spcBef>
                <a:spcPts val="1029"/>
              </a:spcBef>
              <a:spcAft>
                <a:spcPts val="1029"/>
              </a:spcAft>
            </a:pPr>
            <a:r>
              <a:rPr lang="en-US" sz="2000" b="0" i="0" dirty="0">
                <a:effectLst/>
                <a:latin typeface="Bahnschrift SemiBold Condensed" panose="020B0502040204020203" pitchFamily="34" charset="0"/>
              </a:rPr>
              <a:t>The processed dataset captures critical launch parameters needed for our landing success prediction analysis. Below is a preview of the structured data:</a:t>
            </a:r>
          </a:p>
          <a:p>
            <a:pPr lvl="1"/>
            <a:endParaRPr lang="en-US" sz="2000" dirty="0">
              <a:latin typeface="Bahnschrift SemiBold Condensed" panose="020B0502040204020203" pitchFamily="34" charset="0"/>
            </a:endParaRPr>
          </a:p>
        </p:txBody>
      </p:sp>
      <p:sp>
        <p:nvSpPr>
          <p:cNvPr id="3" name="TextBox 2">
            <a:extLst>
              <a:ext uri="{FF2B5EF4-FFF2-40B4-BE49-F238E27FC236}">
                <a16:creationId xmlns:a16="http://schemas.microsoft.com/office/drawing/2014/main" id="{9C00F49E-2A4C-D49C-7526-6DD6A1FB36C0}"/>
              </a:ext>
            </a:extLst>
          </p:cNvPr>
          <p:cNvSpPr txBox="1"/>
          <p:nvPr/>
        </p:nvSpPr>
        <p:spPr>
          <a:xfrm>
            <a:off x="4221263" y="237149"/>
            <a:ext cx="5471370" cy="523220"/>
          </a:xfrm>
          <a:prstGeom prst="rect">
            <a:avLst/>
          </a:prstGeom>
          <a:noFill/>
        </p:spPr>
        <p:txBody>
          <a:bodyPr wrap="none" rtlCol="0">
            <a:spAutoFit/>
          </a:bodyPr>
          <a:lstStyle/>
          <a:p>
            <a:r>
              <a:rPr lang="en-US" sz="2800" b="1" dirty="0">
                <a:latin typeface="Bahnschrift SemiBold Condensed" panose="020B0502040204020203" pitchFamily="34" charset="0"/>
              </a:rPr>
              <a:t> Data collection, wrangling, and formatting </a:t>
            </a:r>
            <a:endParaRPr lang="en-US" sz="2800" dirty="0">
              <a:latin typeface="Bahnschrift SemiBold Condensed" panose="020B0502040204020203" pitchFamily="34" charset="0"/>
            </a:endParaRPr>
          </a:p>
        </p:txBody>
      </p:sp>
      <p:pic>
        <p:nvPicPr>
          <p:cNvPr id="8" name="Picture 7" descr="A black background with many letters&#10;&#10;AI-generated content may be incorrect.">
            <a:extLst>
              <a:ext uri="{FF2B5EF4-FFF2-40B4-BE49-F238E27FC236}">
                <a16:creationId xmlns:a16="http://schemas.microsoft.com/office/drawing/2014/main" id="{9F0F6E61-6C2F-EE5A-B797-922D2F0F7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26000"/>
            <a:ext cx="12192000" cy="2032000"/>
          </a:xfrm>
          <a:prstGeom prst="rect">
            <a:avLst/>
          </a:prstGeom>
        </p:spPr>
      </p:pic>
    </p:spTree>
    <p:extLst>
      <p:ext uri="{BB962C8B-B14F-4D97-AF65-F5344CB8AC3E}">
        <p14:creationId xmlns:p14="http://schemas.microsoft.com/office/powerpoint/2010/main" val="2368548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4A7C1-F042-4987-E7D1-9D2DA391F0B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C6B3D48-58E0-FC7C-ED39-7A09C105A25D}"/>
              </a:ext>
            </a:extLst>
          </p:cNvPr>
          <p:cNvSpPr txBox="1"/>
          <p:nvPr/>
        </p:nvSpPr>
        <p:spPr>
          <a:xfrm>
            <a:off x="1739320" y="202162"/>
            <a:ext cx="3020379" cy="646331"/>
          </a:xfrm>
          <a:prstGeom prst="rect">
            <a:avLst/>
          </a:prstGeom>
          <a:noFill/>
        </p:spPr>
        <p:txBody>
          <a:bodyPr wrap="square" rtlCol="0">
            <a:spAutoFit/>
          </a:bodyPr>
          <a:lstStyle/>
          <a:p>
            <a:r>
              <a:rPr lang="en-US" sz="3600" b="1" dirty="0">
                <a:latin typeface="Bahnschrift SemiBold Condensed" panose="020B0502040204020203" pitchFamily="34" charset="0"/>
              </a:rPr>
              <a:t>METHODOLOGY :</a:t>
            </a:r>
            <a:endParaRPr lang="en-US" sz="3600" dirty="0">
              <a:latin typeface="Bahnschrift SemiBold Condensed" panose="020B0502040204020203" pitchFamily="34" charset="0"/>
            </a:endParaRPr>
          </a:p>
        </p:txBody>
      </p:sp>
      <p:sp>
        <p:nvSpPr>
          <p:cNvPr id="5" name="TextBox 4">
            <a:extLst>
              <a:ext uri="{FF2B5EF4-FFF2-40B4-BE49-F238E27FC236}">
                <a16:creationId xmlns:a16="http://schemas.microsoft.com/office/drawing/2014/main" id="{722B52C1-5A61-7C1C-C54C-8B2876A95DEE}"/>
              </a:ext>
            </a:extLst>
          </p:cNvPr>
          <p:cNvSpPr txBox="1"/>
          <p:nvPr/>
        </p:nvSpPr>
        <p:spPr>
          <a:xfrm>
            <a:off x="2035408" y="1289847"/>
            <a:ext cx="9843080" cy="3182923"/>
          </a:xfrm>
          <a:prstGeom prst="rect">
            <a:avLst/>
          </a:prstGeom>
          <a:noFill/>
        </p:spPr>
        <p:txBody>
          <a:bodyPr wrap="square" rtlCol="0">
            <a:spAutoFit/>
          </a:bodyPr>
          <a:lstStyle/>
          <a:p>
            <a:pPr algn="l">
              <a:lnSpc>
                <a:spcPts val="2143"/>
              </a:lnSpc>
              <a:spcBef>
                <a:spcPts val="1029"/>
              </a:spcBef>
              <a:spcAft>
                <a:spcPts val="1029"/>
              </a:spcAft>
            </a:pPr>
            <a:r>
              <a:rPr lang="en-US" sz="2800" dirty="0">
                <a:latin typeface="Bahnschrift SemiBold Condensed" panose="020B0502040204020203" pitchFamily="34" charset="0"/>
              </a:rPr>
              <a:t>Web Scrapping</a:t>
            </a:r>
            <a:r>
              <a:rPr lang="en-US" sz="2800" b="0" i="0" dirty="0">
                <a:effectLst/>
                <a:latin typeface="Bahnschrift SemiBold Condensed" panose="020B0502040204020203" pitchFamily="34" charset="0"/>
              </a:rPr>
              <a:t>:</a:t>
            </a:r>
            <a:br>
              <a:rPr lang="en-US" sz="2800" b="0" i="0" dirty="0">
                <a:effectLst/>
                <a:latin typeface="Bahnschrift SemiBold Condensed" panose="020B0502040204020203" pitchFamily="34" charset="0"/>
              </a:rPr>
            </a:br>
            <a:endParaRPr lang="en-US" sz="2000" b="0" i="0" dirty="0">
              <a:effectLst/>
              <a:latin typeface="Bahnschrift SemiBold Condensed" panose="020B0502040204020203" pitchFamily="34" charset="0"/>
            </a:endParaRPr>
          </a:p>
          <a:p>
            <a:pPr marL="342900" indent="-342900" algn="l">
              <a:lnSpc>
                <a:spcPts val="2143"/>
              </a:lnSpc>
              <a:spcBef>
                <a:spcPts val="1029"/>
              </a:spcBef>
              <a:spcAft>
                <a:spcPts val="1029"/>
              </a:spcAft>
              <a:buFont typeface="Arial" panose="020B0604020202020204" pitchFamily="34" charset="0"/>
              <a:buChar char="•"/>
            </a:pPr>
            <a:r>
              <a:rPr lang="en-US" sz="2000" b="0" i="0" dirty="0">
                <a:effectLst/>
                <a:latin typeface="Bahnschrift SemiBold Condensed" panose="020B0502040204020203" pitchFamily="34" charset="0"/>
              </a:rPr>
              <a:t>The data is scraped from  https://en.wikipedia.org/w/index.php?title=List_of_Falcon_9_and_Falcon_Heavy_launches&amp;oldid=1027686922</a:t>
            </a:r>
          </a:p>
          <a:p>
            <a:pPr marL="342900" indent="-342900" algn="l">
              <a:lnSpc>
                <a:spcPts val="2143"/>
              </a:lnSpc>
              <a:spcBef>
                <a:spcPts val="1029"/>
              </a:spcBef>
              <a:spcAft>
                <a:spcPts val="1029"/>
              </a:spcAft>
              <a:buFont typeface="Arial" panose="020B0604020202020204" pitchFamily="34" charset="0"/>
              <a:buChar char="•"/>
            </a:pPr>
            <a:r>
              <a:rPr lang="en-US" sz="2000" b="0" i="0" dirty="0">
                <a:effectLst/>
                <a:latin typeface="Bahnschrift SemiBold Condensed" panose="020B0502040204020203" pitchFamily="34" charset="0"/>
              </a:rPr>
              <a:t>The website contains only the data about Falcon 9 launches.</a:t>
            </a:r>
          </a:p>
          <a:p>
            <a:pPr marL="342900" indent="-342900" algn="l">
              <a:lnSpc>
                <a:spcPts val="2143"/>
              </a:lnSpc>
              <a:spcBef>
                <a:spcPts val="1029"/>
              </a:spcBef>
              <a:spcAft>
                <a:spcPts val="1029"/>
              </a:spcAft>
              <a:buFont typeface="Arial" panose="020B0604020202020204" pitchFamily="34" charset="0"/>
              <a:buChar char="•"/>
            </a:pPr>
            <a:r>
              <a:rPr lang="en-US" sz="2000" b="0" i="0" dirty="0">
                <a:effectLst/>
                <a:latin typeface="Bahnschrift SemiBold Condensed" panose="020B0502040204020203" pitchFamily="34" charset="0"/>
              </a:rPr>
              <a:t>We end up with 121 rows or instances and 11 columns or features. The picture below shows the first few rows of the data:</a:t>
            </a:r>
          </a:p>
          <a:p>
            <a:pPr lvl="1"/>
            <a:endParaRPr lang="en-US" sz="2000" dirty="0">
              <a:latin typeface="Bahnschrift SemiBold Condensed" panose="020B0502040204020203" pitchFamily="34" charset="0"/>
            </a:endParaRPr>
          </a:p>
        </p:txBody>
      </p:sp>
      <p:sp>
        <p:nvSpPr>
          <p:cNvPr id="3" name="TextBox 2">
            <a:extLst>
              <a:ext uri="{FF2B5EF4-FFF2-40B4-BE49-F238E27FC236}">
                <a16:creationId xmlns:a16="http://schemas.microsoft.com/office/drawing/2014/main" id="{427E203D-E3AA-457B-D1AF-401C4F84C834}"/>
              </a:ext>
            </a:extLst>
          </p:cNvPr>
          <p:cNvSpPr txBox="1"/>
          <p:nvPr/>
        </p:nvSpPr>
        <p:spPr>
          <a:xfrm>
            <a:off x="4221263" y="237149"/>
            <a:ext cx="5471370" cy="523220"/>
          </a:xfrm>
          <a:prstGeom prst="rect">
            <a:avLst/>
          </a:prstGeom>
          <a:noFill/>
        </p:spPr>
        <p:txBody>
          <a:bodyPr wrap="none" rtlCol="0">
            <a:spAutoFit/>
          </a:bodyPr>
          <a:lstStyle/>
          <a:p>
            <a:r>
              <a:rPr lang="en-US" sz="2800" b="1" dirty="0">
                <a:latin typeface="Bahnschrift SemiBold Condensed" panose="020B0502040204020203" pitchFamily="34" charset="0"/>
              </a:rPr>
              <a:t> Data collection, wrangling, and formatting </a:t>
            </a:r>
            <a:endParaRPr lang="en-US" sz="2800" dirty="0">
              <a:latin typeface="Bahnschrift SemiBold Condensed" panose="020B0502040204020203" pitchFamily="34" charset="0"/>
            </a:endParaRPr>
          </a:p>
        </p:txBody>
      </p:sp>
      <p:pic>
        <p:nvPicPr>
          <p:cNvPr id="6" name="Picture 5" descr="A screenshot of a computer&#10;&#10;AI-generated content may be incorrect.">
            <a:extLst>
              <a:ext uri="{FF2B5EF4-FFF2-40B4-BE49-F238E27FC236}">
                <a16:creationId xmlns:a16="http://schemas.microsoft.com/office/drawing/2014/main" id="{1DD008BE-DE4D-0B0B-E774-75F5518865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196114"/>
            <a:ext cx="12217383" cy="1661886"/>
          </a:xfrm>
          <a:prstGeom prst="rect">
            <a:avLst/>
          </a:prstGeom>
        </p:spPr>
      </p:pic>
    </p:spTree>
    <p:extLst>
      <p:ext uri="{BB962C8B-B14F-4D97-AF65-F5344CB8AC3E}">
        <p14:creationId xmlns:p14="http://schemas.microsoft.com/office/powerpoint/2010/main" val="2937495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7D5DE-1954-0505-AC55-A1798BDC039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60DDCE3-FF1F-C1CA-6EC9-3CFCB0B6CA39}"/>
              </a:ext>
            </a:extLst>
          </p:cNvPr>
          <p:cNvSpPr txBox="1"/>
          <p:nvPr/>
        </p:nvSpPr>
        <p:spPr>
          <a:xfrm>
            <a:off x="1739320" y="202162"/>
            <a:ext cx="3020379" cy="646331"/>
          </a:xfrm>
          <a:prstGeom prst="rect">
            <a:avLst/>
          </a:prstGeom>
          <a:noFill/>
        </p:spPr>
        <p:txBody>
          <a:bodyPr wrap="square" rtlCol="0">
            <a:spAutoFit/>
          </a:bodyPr>
          <a:lstStyle/>
          <a:p>
            <a:r>
              <a:rPr lang="en-US" sz="3600" b="1" dirty="0">
                <a:latin typeface="Bahnschrift SemiBold Condensed" panose="020B0502040204020203" pitchFamily="34" charset="0"/>
              </a:rPr>
              <a:t>METHODOLOGY :</a:t>
            </a:r>
            <a:endParaRPr lang="en-US" sz="3600" dirty="0">
              <a:latin typeface="Bahnschrift SemiBold Condensed" panose="020B0502040204020203" pitchFamily="34" charset="0"/>
            </a:endParaRPr>
          </a:p>
        </p:txBody>
      </p:sp>
      <p:sp>
        <p:nvSpPr>
          <p:cNvPr id="3" name="TextBox 2">
            <a:extLst>
              <a:ext uri="{FF2B5EF4-FFF2-40B4-BE49-F238E27FC236}">
                <a16:creationId xmlns:a16="http://schemas.microsoft.com/office/drawing/2014/main" id="{9AFD36BE-B4DA-5E0D-F8FB-75E3C4E4E9F2}"/>
              </a:ext>
            </a:extLst>
          </p:cNvPr>
          <p:cNvSpPr txBox="1"/>
          <p:nvPr/>
        </p:nvSpPr>
        <p:spPr>
          <a:xfrm>
            <a:off x="4264806" y="304893"/>
            <a:ext cx="3924472" cy="523220"/>
          </a:xfrm>
          <a:prstGeom prst="rect">
            <a:avLst/>
          </a:prstGeom>
          <a:noFill/>
        </p:spPr>
        <p:txBody>
          <a:bodyPr wrap="none" rtlCol="0">
            <a:spAutoFit/>
          </a:bodyPr>
          <a:lstStyle/>
          <a:p>
            <a:r>
              <a:rPr lang="en-US" sz="2800" b="1" dirty="0">
                <a:latin typeface="Bahnschrift SemiBold Condensed" panose="020B0502040204020203" pitchFamily="34" charset="0"/>
              </a:rPr>
              <a:t>Exploratory Data Analysis (EDA)</a:t>
            </a:r>
            <a:endParaRPr lang="en-US" sz="2800" dirty="0">
              <a:latin typeface="Bahnschrift SemiBold Condensed" panose="020B0502040204020203" pitchFamily="34" charset="0"/>
            </a:endParaRPr>
          </a:p>
        </p:txBody>
      </p:sp>
      <p:sp>
        <p:nvSpPr>
          <p:cNvPr id="4" name="Content Placeholder 2">
            <a:extLst>
              <a:ext uri="{FF2B5EF4-FFF2-40B4-BE49-F238E27FC236}">
                <a16:creationId xmlns:a16="http://schemas.microsoft.com/office/drawing/2014/main" id="{52642309-72D5-D60B-8A78-C3ED3E95A9A3}"/>
              </a:ext>
            </a:extLst>
          </p:cNvPr>
          <p:cNvSpPr>
            <a:spLocks noGrp="1"/>
          </p:cNvSpPr>
          <p:nvPr>
            <p:ph idx="1"/>
          </p:nvPr>
        </p:nvSpPr>
        <p:spPr>
          <a:xfrm>
            <a:off x="1288144" y="3975181"/>
            <a:ext cx="10515600" cy="2577926"/>
          </a:xfrm>
        </p:spPr>
        <p:txBody>
          <a:bodyPr>
            <a:noAutofit/>
          </a:bodyPr>
          <a:lstStyle/>
          <a:p>
            <a:r>
              <a:rPr lang="en-US" sz="2000" dirty="0">
                <a:latin typeface="Bahnschrift SemiBold Condensed" panose="020B0502040204020203" pitchFamily="34" charset="0"/>
              </a:rPr>
              <a:t>Pandas and NumPy</a:t>
            </a:r>
          </a:p>
          <a:p>
            <a:pPr lvl="1"/>
            <a:r>
              <a:rPr lang="en-US" dirty="0">
                <a:latin typeface="Bahnschrift SemiBold Condensed" panose="020B0502040204020203" pitchFamily="34" charset="0"/>
              </a:rPr>
              <a:t>Functions from the Pandas and NumPy libraries are used to derive basic information about the data collected, which includes:</a:t>
            </a:r>
          </a:p>
          <a:p>
            <a:pPr lvl="2"/>
            <a:r>
              <a:rPr lang="en-US" sz="2000" dirty="0">
                <a:latin typeface="Bahnschrift SemiBold Condensed" panose="020B0502040204020203" pitchFamily="34" charset="0"/>
              </a:rPr>
              <a:t>The number of launches on each launch site</a:t>
            </a:r>
          </a:p>
          <a:p>
            <a:pPr lvl="2"/>
            <a:r>
              <a:rPr lang="en-US" sz="2000" dirty="0">
                <a:latin typeface="Bahnschrift SemiBold Condensed" panose="020B0502040204020203" pitchFamily="34" charset="0"/>
              </a:rPr>
              <a:t>The number of occurrence of each orbit</a:t>
            </a:r>
          </a:p>
          <a:p>
            <a:pPr lvl="2"/>
            <a:r>
              <a:rPr lang="en-US" sz="2000" dirty="0">
                <a:latin typeface="Bahnschrift SemiBold Condensed" panose="020B0502040204020203" pitchFamily="34" charset="0"/>
              </a:rPr>
              <a:t>The number and occurrence of each mission outcome</a:t>
            </a:r>
          </a:p>
          <a:p>
            <a:r>
              <a:rPr lang="en-US" sz="2000" dirty="0">
                <a:latin typeface="Bahnschrift SemiBold Condensed" panose="020B0502040204020203" pitchFamily="34" charset="0"/>
              </a:rPr>
              <a:t>SQL</a:t>
            </a:r>
          </a:p>
          <a:p>
            <a:pPr lvl="1"/>
            <a:r>
              <a:rPr lang="en-US" dirty="0">
                <a:latin typeface="Bahnschrift SemiBold Condensed" panose="020B0502040204020203" pitchFamily="34" charset="0"/>
              </a:rPr>
              <a:t>The data is queried using SQL to answer several questions about the data such as:</a:t>
            </a:r>
          </a:p>
          <a:p>
            <a:pPr lvl="2"/>
            <a:r>
              <a:rPr lang="en-US" sz="2000" dirty="0">
                <a:latin typeface="Bahnschrift SemiBold Condensed" panose="020B0502040204020203" pitchFamily="34" charset="0"/>
              </a:rPr>
              <a:t>The names of the unique launch sites in the space mission</a:t>
            </a:r>
          </a:p>
          <a:p>
            <a:pPr lvl="2"/>
            <a:r>
              <a:rPr lang="en-US" sz="2000" dirty="0">
                <a:latin typeface="Bahnschrift SemiBold Condensed" panose="020B0502040204020203" pitchFamily="34" charset="0"/>
              </a:rPr>
              <a:t>The total payload mass carried by boosters launched by NASA (CRS)</a:t>
            </a:r>
          </a:p>
          <a:p>
            <a:pPr lvl="2"/>
            <a:r>
              <a:rPr lang="en-US" sz="2000" dirty="0">
                <a:latin typeface="Bahnschrift SemiBold Condensed" panose="020B0502040204020203" pitchFamily="34" charset="0"/>
              </a:rPr>
              <a:t>The average payload mass carried by booster version F9 v1.1</a:t>
            </a:r>
          </a:p>
          <a:p>
            <a:pPr lvl="1"/>
            <a:endParaRPr lang="en-US" dirty="0">
              <a:latin typeface="Bahnschrift SemiBold Condensed" panose="020B0502040204020203" pitchFamily="34" charset="0"/>
            </a:endParaRPr>
          </a:p>
          <a:p>
            <a:endParaRPr lang="en-US" sz="2000" dirty="0">
              <a:latin typeface="Bahnschrift SemiBold Condensed" panose="020B0502040204020203" pitchFamily="34" charset="0"/>
            </a:endParaRPr>
          </a:p>
          <a:p>
            <a:pPr lvl="2"/>
            <a:endParaRPr lang="en-US" sz="2000" dirty="0">
              <a:latin typeface="Bahnschrift SemiBold Condensed" panose="020B0502040204020203" pitchFamily="34" charset="0"/>
            </a:endParaRPr>
          </a:p>
          <a:p>
            <a:pPr lvl="2"/>
            <a:endParaRPr lang="en-US" sz="2000"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endParaRPr lang="en-US" sz="2000" dirty="0">
              <a:latin typeface="Bahnschrift SemiBold Condensed" panose="020B0502040204020203" pitchFamily="34" charset="0"/>
            </a:endParaRPr>
          </a:p>
          <a:p>
            <a:pPr lvl="1"/>
            <a:endParaRPr lang="en-US" dirty="0">
              <a:latin typeface="Bahnschrift SemiBold Condensed" panose="020B0502040204020203" pitchFamily="34" charset="0"/>
            </a:endParaRPr>
          </a:p>
        </p:txBody>
      </p:sp>
    </p:spTree>
    <p:extLst>
      <p:ext uri="{BB962C8B-B14F-4D97-AF65-F5344CB8AC3E}">
        <p14:creationId xmlns:p14="http://schemas.microsoft.com/office/powerpoint/2010/main" val="1588465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CD91F-DCBB-8325-50A4-9122BEE9068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CE2535C-EDC2-9151-1B61-76A19B5E77B2}"/>
              </a:ext>
            </a:extLst>
          </p:cNvPr>
          <p:cNvSpPr txBox="1"/>
          <p:nvPr/>
        </p:nvSpPr>
        <p:spPr>
          <a:xfrm>
            <a:off x="1739320" y="202162"/>
            <a:ext cx="3020379" cy="646331"/>
          </a:xfrm>
          <a:prstGeom prst="rect">
            <a:avLst/>
          </a:prstGeom>
          <a:noFill/>
        </p:spPr>
        <p:txBody>
          <a:bodyPr wrap="square" rtlCol="0">
            <a:spAutoFit/>
          </a:bodyPr>
          <a:lstStyle/>
          <a:p>
            <a:r>
              <a:rPr lang="en-US" sz="3600" b="1" dirty="0">
                <a:latin typeface="Bahnschrift SemiBold Condensed" panose="020B0502040204020203" pitchFamily="34" charset="0"/>
              </a:rPr>
              <a:t>METHODOLOGY :</a:t>
            </a:r>
            <a:endParaRPr lang="en-US" sz="3600" dirty="0">
              <a:latin typeface="Bahnschrift SemiBold Condensed" panose="020B0502040204020203" pitchFamily="34" charset="0"/>
            </a:endParaRPr>
          </a:p>
        </p:txBody>
      </p:sp>
      <p:sp>
        <p:nvSpPr>
          <p:cNvPr id="3" name="TextBox 2">
            <a:extLst>
              <a:ext uri="{FF2B5EF4-FFF2-40B4-BE49-F238E27FC236}">
                <a16:creationId xmlns:a16="http://schemas.microsoft.com/office/drawing/2014/main" id="{05BF3B9C-9846-5BCB-BA66-C63C9DEFE8FA}"/>
              </a:ext>
            </a:extLst>
          </p:cNvPr>
          <p:cNvSpPr txBox="1"/>
          <p:nvPr/>
        </p:nvSpPr>
        <p:spPr>
          <a:xfrm>
            <a:off x="4264806" y="304893"/>
            <a:ext cx="2308645" cy="523220"/>
          </a:xfrm>
          <a:prstGeom prst="rect">
            <a:avLst/>
          </a:prstGeom>
          <a:noFill/>
        </p:spPr>
        <p:txBody>
          <a:bodyPr wrap="none" rtlCol="0">
            <a:spAutoFit/>
          </a:bodyPr>
          <a:lstStyle/>
          <a:p>
            <a:r>
              <a:rPr lang="en-US" sz="2800" b="1" dirty="0">
                <a:latin typeface="Bahnschrift SemiBold Condensed" panose="020B0502040204020203" pitchFamily="34" charset="0"/>
              </a:rPr>
              <a:t>Data Visualization</a:t>
            </a:r>
            <a:endParaRPr lang="en-US" sz="2800" dirty="0">
              <a:latin typeface="Bahnschrift SemiBold Condensed" panose="020B0502040204020203" pitchFamily="34" charset="0"/>
            </a:endParaRPr>
          </a:p>
        </p:txBody>
      </p:sp>
      <p:sp>
        <p:nvSpPr>
          <p:cNvPr id="7" name="Content Placeholder 2">
            <a:extLst>
              <a:ext uri="{FF2B5EF4-FFF2-40B4-BE49-F238E27FC236}">
                <a16:creationId xmlns:a16="http://schemas.microsoft.com/office/drawing/2014/main" id="{EF35DA08-A9EA-1075-6D5A-17A3FB6F5EDC}"/>
              </a:ext>
            </a:extLst>
          </p:cNvPr>
          <p:cNvSpPr>
            <a:spLocks noGrp="1"/>
          </p:cNvSpPr>
          <p:nvPr>
            <p:ph idx="1"/>
          </p:nvPr>
        </p:nvSpPr>
        <p:spPr>
          <a:xfrm>
            <a:off x="1128486" y="3429000"/>
            <a:ext cx="10515600" cy="4731244"/>
          </a:xfrm>
        </p:spPr>
        <p:txBody>
          <a:bodyPr>
            <a:noAutofit/>
          </a:bodyPr>
          <a:lstStyle/>
          <a:p>
            <a:r>
              <a:rPr lang="en-US" sz="2000" dirty="0">
                <a:latin typeface="Bahnschrift SemiBold Condensed" panose="020B0502040204020203" pitchFamily="34" charset="0"/>
              </a:rPr>
              <a:t>Matplotlib and Seaborn</a:t>
            </a:r>
          </a:p>
          <a:p>
            <a:pPr lvl="1"/>
            <a:r>
              <a:rPr lang="en-US" dirty="0">
                <a:latin typeface="Bahnschrift SemiBold Condensed" panose="020B0502040204020203" pitchFamily="34" charset="0"/>
              </a:rPr>
              <a:t>Functions from the Matplotlib and Seaborn libraries are used to visualize the data through scatterplots, bar charts, and line charts.</a:t>
            </a:r>
          </a:p>
          <a:p>
            <a:pPr lvl="1"/>
            <a:r>
              <a:rPr lang="en-US" dirty="0">
                <a:latin typeface="Bahnschrift SemiBold Condensed" panose="020B0502040204020203" pitchFamily="34" charset="0"/>
              </a:rPr>
              <a:t>The plots and charts are used to understand more about the relationships between several features, such as:</a:t>
            </a:r>
          </a:p>
          <a:p>
            <a:pPr lvl="2"/>
            <a:r>
              <a:rPr lang="en-US" sz="2000" dirty="0">
                <a:latin typeface="Bahnschrift SemiBold Condensed" panose="020B0502040204020203" pitchFamily="34" charset="0"/>
              </a:rPr>
              <a:t>The relationship between flight number and launch site</a:t>
            </a:r>
          </a:p>
          <a:p>
            <a:pPr lvl="2"/>
            <a:r>
              <a:rPr lang="en-US" sz="2000" dirty="0">
                <a:latin typeface="Bahnschrift SemiBold Condensed" panose="020B0502040204020203" pitchFamily="34" charset="0"/>
              </a:rPr>
              <a:t>The relationship between payload mass and launch site</a:t>
            </a:r>
          </a:p>
          <a:p>
            <a:pPr lvl="2"/>
            <a:r>
              <a:rPr lang="en-US" sz="2000" dirty="0">
                <a:latin typeface="Bahnschrift SemiBold Condensed" panose="020B0502040204020203" pitchFamily="34" charset="0"/>
              </a:rPr>
              <a:t>The relationship between success rate and orbit type</a:t>
            </a:r>
          </a:p>
          <a:p>
            <a:r>
              <a:rPr lang="en-US" sz="2000" dirty="0">
                <a:latin typeface="Bahnschrift SemiBold Condensed" panose="020B0502040204020203" pitchFamily="34" charset="0"/>
              </a:rPr>
              <a:t>Folium</a:t>
            </a:r>
          </a:p>
          <a:p>
            <a:pPr lvl="1"/>
            <a:r>
              <a:rPr lang="en-US" dirty="0">
                <a:latin typeface="Bahnschrift SemiBold Condensed" panose="020B0502040204020203" pitchFamily="34" charset="0"/>
              </a:rPr>
              <a:t>Functions from the Folium libraries are used to visualize the data through interactive maps.</a:t>
            </a:r>
          </a:p>
          <a:p>
            <a:pPr lvl="1"/>
            <a:r>
              <a:rPr lang="en-US" dirty="0">
                <a:latin typeface="Bahnschrift SemiBold Condensed" panose="020B0502040204020203" pitchFamily="34" charset="0"/>
              </a:rPr>
              <a:t> The Folium library is used to:</a:t>
            </a:r>
          </a:p>
          <a:p>
            <a:pPr lvl="2"/>
            <a:r>
              <a:rPr lang="en-US" sz="2000" dirty="0">
                <a:latin typeface="Bahnschrift SemiBold Condensed" panose="020B0502040204020203" pitchFamily="34" charset="0"/>
              </a:rPr>
              <a:t>Mark all launch sites on a map</a:t>
            </a:r>
          </a:p>
          <a:p>
            <a:pPr lvl="2"/>
            <a:r>
              <a:rPr lang="en-US" sz="2000" dirty="0">
                <a:latin typeface="Bahnschrift SemiBold Condensed" panose="020B0502040204020203" pitchFamily="34" charset="0"/>
              </a:rPr>
              <a:t>Mark the succeeded launches and failed launches for each site on the map</a:t>
            </a:r>
          </a:p>
          <a:p>
            <a:pPr lvl="2"/>
            <a:r>
              <a:rPr lang="en-US" sz="2000" dirty="0">
                <a:latin typeface="Bahnschrift SemiBold Condensed" panose="020B0502040204020203" pitchFamily="34" charset="0"/>
              </a:rPr>
              <a:t>Mark the distances between a launch site to its proximities such as the nearest city, railway, or highway</a:t>
            </a:r>
          </a:p>
          <a:p>
            <a:pPr marL="457200" lvl="1" indent="0">
              <a:buNone/>
            </a:pPr>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endParaRPr lang="en-US" sz="2000" dirty="0">
              <a:latin typeface="Bahnschrift SemiBold Condensed" panose="020B0502040204020203" pitchFamily="34" charset="0"/>
            </a:endParaRPr>
          </a:p>
          <a:p>
            <a:pPr lvl="2"/>
            <a:endParaRPr lang="en-US" sz="2000" dirty="0">
              <a:latin typeface="Bahnschrift SemiBold Condensed" panose="020B0502040204020203" pitchFamily="34" charset="0"/>
            </a:endParaRPr>
          </a:p>
          <a:p>
            <a:pPr lvl="2"/>
            <a:endParaRPr lang="en-US" sz="2000"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endParaRPr lang="en-US" sz="2000" dirty="0">
              <a:latin typeface="Bahnschrift SemiBold Condensed" panose="020B0502040204020203" pitchFamily="34" charset="0"/>
            </a:endParaRPr>
          </a:p>
          <a:p>
            <a:pPr lvl="1"/>
            <a:endParaRPr lang="en-US" dirty="0">
              <a:latin typeface="Bahnschrift SemiBold Condensed" panose="020B0502040204020203" pitchFamily="34" charset="0"/>
            </a:endParaRPr>
          </a:p>
        </p:txBody>
      </p:sp>
    </p:spTree>
    <p:extLst>
      <p:ext uri="{BB962C8B-B14F-4D97-AF65-F5344CB8AC3E}">
        <p14:creationId xmlns:p14="http://schemas.microsoft.com/office/powerpoint/2010/main" val="24016542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TM03457496[[fn=Parallax]]</Template>
  <TotalTime>0</TotalTime>
  <Words>1809</Words>
  <Application>Microsoft Office PowerPoint</Application>
  <PresentationFormat>Widescreen</PresentationFormat>
  <Paragraphs>263</Paragraphs>
  <Slides>35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Aptos</vt:lpstr>
      <vt:lpstr>Arial</vt:lpstr>
      <vt:lpstr>Bahnschrift SemiBold Condensed</vt:lpstr>
      <vt:lpstr>Corbel</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Fraunhofer IGD Rostock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Kabir, MD Humayun</dc:creator>
  <cp:lastModifiedBy>Kabir, MD Humayun</cp:lastModifiedBy>
  <cp:revision>1</cp:revision>
  <dcterms:created xsi:type="dcterms:W3CDTF">2025-04-24T20:14:20Z</dcterms:created>
  <dcterms:modified xsi:type="dcterms:W3CDTF">2025-04-25T01:00:20Z</dcterms:modified>
</cp:coreProperties>
</file>